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45" r:id="rId3"/>
  </p:sldMasterIdLst>
  <p:notesMasterIdLst>
    <p:notesMasterId r:id="rId58"/>
  </p:notesMasterIdLst>
  <p:sldIdLst>
    <p:sldId id="453" r:id="rId4"/>
    <p:sldId id="599" r:id="rId5"/>
    <p:sldId id="600" r:id="rId6"/>
    <p:sldId id="601" r:id="rId7"/>
    <p:sldId id="602" r:id="rId8"/>
    <p:sldId id="603" r:id="rId9"/>
    <p:sldId id="604" r:id="rId10"/>
    <p:sldId id="605" r:id="rId11"/>
    <p:sldId id="606" r:id="rId12"/>
    <p:sldId id="607" r:id="rId13"/>
    <p:sldId id="608" r:id="rId14"/>
    <p:sldId id="609" r:id="rId15"/>
    <p:sldId id="610" r:id="rId16"/>
    <p:sldId id="611" r:id="rId17"/>
    <p:sldId id="612" r:id="rId18"/>
    <p:sldId id="613" r:id="rId19"/>
    <p:sldId id="614" r:id="rId20"/>
    <p:sldId id="615" r:id="rId21"/>
    <p:sldId id="616" r:id="rId22"/>
    <p:sldId id="617" r:id="rId23"/>
    <p:sldId id="618" r:id="rId24"/>
    <p:sldId id="619" r:id="rId25"/>
    <p:sldId id="620" r:id="rId26"/>
    <p:sldId id="621" r:id="rId27"/>
    <p:sldId id="622" r:id="rId28"/>
    <p:sldId id="623" r:id="rId29"/>
    <p:sldId id="624" r:id="rId30"/>
    <p:sldId id="625" r:id="rId31"/>
    <p:sldId id="626" r:id="rId32"/>
    <p:sldId id="627" r:id="rId33"/>
    <p:sldId id="628" r:id="rId34"/>
    <p:sldId id="629" r:id="rId35"/>
    <p:sldId id="630" r:id="rId36"/>
    <p:sldId id="631" r:id="rId37"/>
    <p:sldId id="632" r:id="rId38"/>
    <p:sldId id="633" r:id="rId39"/>
    <p:sldId id="634" r:id="rId40"/>
    <p:sldId id="655" r:id="rId41"/>
    <p:sldId id="636" r:id="rId42"/>
    <p:sldId id="637" r:id="rId43"/>
    <p:sldId id="653" r:id="rId44"/>
    <p:sldId id="639" r:id="rId45"/>
    <p:sldId id="640" r:id="rId46"/>
    <p:sldId id="654" r:id="rId47"/>
    <p:sldId id="642" r:id="rId48"/>
    <p:sldId id="643" r:id="rId49"/>
    <p:sldId id="644" r:id="rId50"/>
    <p:sldId id="645" r:id="rId51"/>
    <p:sldId id="646" r:id="rId52"/>
    <p:sldId id="647" r:id="rId53"/>
    <p:sldId id="648" r:id="rId54"/>
    <p:sldId id="649" r:id="rId55"/>
    <p:sldId id="650" r:id="rId56"/>
    <p:sldId id="651" r:id="rId57"/>
  </p:sldIdLst>
  <p:sldSz cx="12192000" cy="6858000"/>
  <p:notesSz cx="6858000" cy="9144000"/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it" initials="k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58" autoAdjust="0"/>
    <p:restoredTop sz="94610" autoAdjust="0"/>
  </p:normalViewPr>
  <p:slideViewPr>
    <p:cSldViewPr>
      <p:cViewPr>
        <p:scale>
          <a:sx n="110" d="100"/>
          <a:sy n="110" d="100"/>
        </p:scale>
        <p:origin x="-677" y="-2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3984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0649A-A8F5-4B98-B8FC-A9F23078FBDE}" type="datetimeFigureOut">
              <a:rPr lang="en-AU" smtClean="0"/>
              <a:t>13/04/2017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9894B-3C9B-47E5-8603-B536979550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6744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894B-3C9B-47E5-8603-B5369795503C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4665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894B-3C9B-47E5-8603-B5369795503C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563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894B-3C9B-47E5-8603-B5369795503C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4674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894B-3C9B-47E5-8603-B5369795503C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7671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891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894B-3C9B-47E5-8603-B5369795503C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0864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63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894B-3C9B-47E5-8603-B5369795503C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8016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894B-3C9B-47E5-8603-B5369795503C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8415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894B-3C9B-47E5-8603-B5369795503C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64672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894B-3C9B-47E5-8603-B5369795503C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0485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09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710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355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47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1528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24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759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747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458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487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109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894B-3C9B-47E5-8603-B5369795503C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1799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477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469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977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54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4979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579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513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387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894B-3C9B-47E5-8603-B5369795503C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12416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59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894B-3C9B-47E5-8603-B5369795503C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09494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397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894B-3C9B-47E5-8603-B5369795503C}" type="slidenum">
              <a:rPr lang="en-AU" smtClean="0"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5278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099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409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894B-3C9B-47E5-8603-B5369795503C}" type="slidenum">
              <a:rPr lang="en-AU" smtClean="0"/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96027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940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883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894B-3C9B-47E5-8603-B5369795503C}" type="slidenum">
              <a:rPr lang="en-AU" smtClean="0"/>
              <a:t>47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32410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)</a:t>
            </a:r>
            <a:endParaRPr lang="en-AU" dirty="0" smtClean="0"/>
          </a:p>
          <a:p>
            <a:endParaRPr lang="en-AU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115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18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894B-3C9B-47E5-8603-B5369795503C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0274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222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89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5891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7CA65-3F39-8845-9737-F9544ECA1203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3602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894B-3C9B-47E5-8603-B5369795503C}" type="slidenum">
              <a:rPr lang="en-AU" smtClean="0"/>
              <a:t>54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0082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894B-3C9B-47E5-8603-B5369795503C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1735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894B-3C9B-47E5-8603-B5369795503C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1630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894B-3C9B-47E5-8603-B5369795503C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783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894B-3C9B-47E5-8603-B5369795503C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4352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D2DE-1147-459E-A1AF-923704489BB1}" type="datetimeFigureOut">
              <a:rPr lang="en-AU" smtClean="0"/>
              <a:t>13/04/2017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1B6E-4767-4419-BC2E-3D6A78793D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9249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D2DE-1147-459E-A1AF-923704489BB1}" type="datetimeFigureOut">
              <a:rPr lang="en-AU" smtClean="0"/>
              <a:t>13/04/2017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1B6E-4767-4419-BC2E-3D6A78793D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926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D2DE-1147-459E-A1AF-923704489BB1}" type="datetimeFigureOut">
              <a:rPr lang="en-AU" smtClean="0"/>
              <a:t>13/04/2017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1B6E-4767-4419-BC2E-3D6A78793D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6979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" b="42243"/>
          <a:stretch/>
        </p:blipFill>
        <p:spPr>
          <a:xfrm>
            <a:off x="0" y="1714500"/>
            <a:ext cx="12192000" cy="31971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09600" y="5334000"/>
            <a:ext cx="7416800" cy="685800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>
              <a:lnSpc>
                <a:spcPct val="90000"/>
              </a:lnSpc>
              <a:defRPr sz="4000">
                <a:solidFill>
                  <a:srgbClr val="00529B"/>
                </a:solidFill>
              </a:defRPr>
            </a:lvl1pPr>
          </a:lstStyle>
          <a:p>
            <a:r>
              <a:rPr lang="en-US" dirty="0" smtClean="0"/>
              <a:t>Title of the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09600" y="6019801"/>
            <a:ext cx="7416800" cy="435575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the presentation</a:t>
            </a:r>
            <a:endParaRPr lang="en-US" dirty="0"/>
          </a:p>
        </p:txBody>
      </p:sp>
      <p:pic>
        <p:nvPicPr>
          <p:cNvPr id="22" name="Picture 21" descr="William Roberts Lawyers with 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254928" y="381000"/>
            <a:ext cx="4504955" cy="385650"/>
          </a:xfrm>
          <a:prstGeom prst="rect">
            <a:avLst/>
          </a:prstGeom>
        </p:spPr>
      </p:pic>
      <p:grpSp>
        <p:nvGrpSpPr>
          <p:cNvPr id="1026" name="Group 2"/>
          <p:cNvGrpSpPr>
            <a:grpSpLocks/>
          </p:cNvGrpSpPr>
          <p:nvPr userDrawn="1"/>
        </p:nvGrpSpPr>
        <p:grpSpPr bwMode="auto">
          <a:xfrm>
            <a:off x="3048000" y="4914900"/>
            <a:ext cx="9144000" cy="114300"/>
            <a:chOff x="570" y="11968"/>
            <a:chExt cx="10800" cy="180"/>
          </a:xfrm>
        </p:grpSpPr>
        <p:sp>
          <p:nvSpPr>
            <p:cNvPr id="1027" name="Rectangle 3"/>
            <p:cNvSpPr>
              <a:spLocks noChangeArrowheads="1"/>
            </p:cNvSpPr>
            <p:nvPr/>
          </p:nvSpPr>
          <p:spPr bwMode="auto">
            <a:xfrm>
              <a:off x="570" y="11968"/>
              <a:ext cx="2160" cy="180"/>
            </a:xfrm>
            <a:prstGeom prst="rect">
              <a:avLst/>
            </a:prstGeom>
            <a:solidFill>
              <a:srgbClr val="3F3F42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1800" dirty="0">
                <a:solidFill>
                  <a:prstClr val="black"/>
                </a:solidFill>
              </a:endParaRPr>
            </a:p>
          </p:txBody>
        </p:sp>
        <p:sp>
          <p:nvSpPr>
            <p:cNvPr id="1028" name="Rectangle 4"/>
            <p:cNvSpPr>
              <a:spLocks noChangeArrowheads="1"/>
            </p:cNvSpPr>
            <p:nvPr/>
          </p:nvSpPr>
          <p:spPr bwMode="auto">
            <a:xfrm>
              <a:off x="2730" y="11968"/>
              <a:ext cx="2160" cy="180"/>
            </a:xfrm>
            <a:prstGeom prst="rect">
              <a:avLst/>
            </a:prstGeom>
            <a:solidFill>
              <a:srgbClr val="00529B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1800" dirty="0">
                <a:solidFill>
                  <a:prstClr val="black"/>
                </a:solidFill>
              </a:endParaRPr>
            </a:p>
          </p:txBody>
        </p:sp>
        <p:sp>
          <p:nvSpPr>
            <p:cNvPr id="1029" name="Rectangle 5"/>
            <p:cNvSpPr>
              <a:spLocks noChangeArrowheads="1"/>
            </p:cNvSpPr>
            <p:nvPr/>
          </p:nvSpPr>
          <p:spPr bwMode="auto">
            <a:xfrm>
              <a:off x="4890" y="11968"/>
              <a:ext cx="2160" cy="180"/>
            </a:xfrm>
            <a:prstGeom prst="rect">
              <a:avLst/>
            </a:prstGeom>
            <a:solidFill>
              <a:srgbClr val="7EB4DA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1800" dirty="0">
                <a:solidFill>
                  <a:prstClr val="black"/>
                </a:solidFill>
              </a:endParaRPr>
            </a:p>
          </p:txBody>
        </p:sp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7050" y="11968"/>
              <a:ext cx="2160" cy="180"/>
            </a:xfrm>
            <a:prstGeom prst="rect">
              <a:avLst/>
            </a:prstGeom>
            <a:solidFill>
              <a:srgbClr val="E36C0A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1800" dirty="0">
                <a:solidFill>
                  <a:prstClr val="black"/>
                </a:solidFill>
              </a:endParaRPr>
            </a:p>
          </p:txBody>
        </p:sp>
        <p:sp>
          <p:nvSpPr>
            <p:cNvPr id="1031" name="Rectangle 7"/>
            <p:cNvSpPr>
              <a:spLocks noChangeArrowheads="1"/>
            </p:cNvSpPr>
            <p:nvPr/>
          </p:nvSpPr>
          <p:spPr bwMode="auto">
            <a:xfrm>
              <a:off x="9210" y="11968"/>
              <a:ext cx="2160" cy="180"/>
            </a:xfrm>
            <a:prstGeom prst="rect">
              <a:avLst/>
            </a:prstGeom>
            <a:solidFill>
              <a:srgbClr val="949BA1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34" name="TextBox 33"/>
          <p:cNvSpPr txBox="1"/>
          <p:nvPr userDrawn="1"/>
        </p:nvSpPr>
        <p:spPr>
          <a:xfrm>
            <a:off x="609600" y="1454260"/>
            <a:ext cx="7213600" cy="169277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800" cap="small" dirty="0" smtClean="0">
                <a:solidFill>
                  <a:srgbClr val="949BA1"/>
                </a:solidFill>
              </a:rPr>
              <a:t>insurance | financial institutions | building and construction</a:t>
            </a:r>
            <a:endParaRPr lang="en-AU" sz="800" cap="small" dirty="0">
              <a:solidFill>
                <a:srgbClr val="949B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64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7381461" y="2209800"/>
            <a:ext cx="4174435" cy="38862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3" name="Title 52"/>
          <p:cNvSpPr>
            <a:spLocks noGrp="1"/>
          </p:cNvSpPr>
          <p:nvPr userDrawn="1">
            <p:ph type="title"/>
          </p:nvPr>
        </p:nvSpPr>
        <p:spPr>
          <a:xfrm>
            <a:off x="609600" y="362126"/>
            <a:ext cx="8110331" cy="1143000"/>
          </a:xfrm>
          <a:prstGeom prst="rect">
            <a:avLst/>
          </a:prstGeo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grpSp>
        <p:nvGrpSpPr>
          <p:cNvPr id="62" name="Group 61"/>
          <p:cNvGrpSpPr/>
          <p:nvPr userDrawn="1"/>
        </p:nvGrpSpPr>
        <p:grpSpPr>
          <a:xfrm>
            <a:off x="3048000" y="6352249"/>
            <a:ext cx="9144000" cy="323333"/>
            <a:chOff x="2286000" y="6352248"/>
            <a:chExt cx="6858000" cy="323333"/>
          </a:xfrm>
        </p:grpSpPr>
        <p:sp>
          <p:nvSpPr>
            <p:cNvPr id="49" name="TextBox 48"/>
            <p:cNvSpPr txBox="1"/>
            <p:nvPr userDrawn="1"/>
          </p:nvSpPr>
          <p:spPr>
            <a:xfrm>
              <a:off x="2286000" y="6506304"/>
              <a:ext cx="5410200" cy="169277"/>
            </a:xfrm>
            <a:prstGeom prst="rect">
              <a:avLst/>
            </a:prstGeom>
            <a:noFill/>
          </p:spPr>
          <p:txBody>
            <a:bodyPr wrap="square" lIns="3600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800" cap="small" dirty="0" smtClean="0">
                  <a:solidFill>
                    <a:srgbClr val="949BA1"/>
                  </a:solidFill>
                </a:rPr>
                <a:t>insurance | financial institutions | building and construction</a:t>
              </a:r>
              <a:endParaRPr lang="en-AU" sz="800" cap="small" dirty="0">
                <a:solidFill>
                  <a:srgbClr val="949BA1"/>
                </a:solidFill>
              </a:endParaRPr>
            </a:p>
          </p:txBody>
        </p:sp>
        <p:grpSp>
          <p:nvGrpSpPr>
            <p:cNvPr id="56" name="Group 2"/>
            <p:cNvGrpSpPr>
              <a:grpSpLocks/>
            </p:cNvGrpSpPr>
            <p:nvPr userDrawn="1"/>
          </p:nvGrpSpPr>
          <p:grpSpPr bwMode="auto">
            <a:xfrm>
              <a:off x="2286000" y="6352248"/>
              <a:ext cx="6858000" cy="114300"/>
              <a:chOff x="570" y="11968"/>
              <a:chExt cx="10800" cy="180"/>
            </a:xfrm>
          </p:grpSpPr>
          <p:sp>
            <p:nvSpPr>
              <p:cNvPr id="57" name="Rectangle 3"/>
              <p:cNvSpPr>
                <a:spLocks noChangeArrowheads="1"/>
              </p:cNvSpPr>
              <p:nvPr/>
            </p:nvSpPr>
            <p:spPr bwMode="auto">
              <a:xfrm>
                <a:off x="570" y="11968"/>
                <a:ext cx="2160" cy="180"/>
              </a:xfrm>
              <a:prstGeom prst="rect">
                <a:avLst/>
              </a:prstGeom>
              <a:solidFill>
                <a:srgbClr val="3F3F42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Rectangle 4"/>
              <p:cNvSpPr>
                <a:spLocks noChangeArrowheads="1"/>
              </p:cNvSpPr>
              <p:nvPr/>
            </p:nvSpPr>
            <p:spPr bwMode="auto">
              <a:xfrm>
                <a:off x="2730" y="11968"/>
                <a:ext cx="2160" cy="180"/>
              </a:xfrm>
              <a:prstGeom prst="rect">
                <a:avLst/>
              </a:prstGeom>
              <a:solidFill>
                <a:srgbClr val="00529B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Rectangle 5"/>
              <p:cNvSpPr>
                <a:spLocks noChangeArrowheads="1"/>
              </p:cNvSpPr>
              <p:nvPr/>
            </p:nvSpPr>
            <p:spPr bwMode="auto">
              <a:xfrm>
                <a:off x="4890" y="11968"/>
                <a:ext cx="2160" cy="180"/>
              </a:xfrm>
              <a:prstGeom prst="rect">
                <a:avLst/>
              </a:prstGeom>
              <a:solidFill>
                <a:srgbClr val="7EB4DA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Rectangle 6"/>
              <p:cNvSpPr>
                <a:spLocks noChangeArrowheads="1"/>
              </p:cNvSpPr>
              <p:nvPr/>
            </p:nvSpPr>
            <p:spPr bwMode="auto">
              <a:xfrm>
                <a:off x="7050" y="11968"/>
                <a:ext cx="2160" cy="180"/>
              </a:xfrm>
              <a:prstGeom prst="rect">
                <a:avLst/>
              </a:prstGeom>
              <a:solidFill>
                <a:srgbClr val="E36C0A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Rectangle 7"/>
              <p:cNvSpPr>
                <a:spLocks noChangeArrowheads="1"/>
              </p:cNvSpPr>
              <p:nvPr/>
            </p:nvSpPr>
            <p:spPr bwMode="auto">
              <a:xfrm>
                <a:off x="9210" y="11968"/>
                <a:ext cx="2160" cy="180"/>
              </a:xfrm>
              <a:prstGeom prst="rect">
                <a:avLst/>
              </a:prstGeom>
              <a:solidFill>
                <a:srgbClr val="949BA1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63" name="Content Placeholder 2"/>
          <p:cNvSpPr>
            <a:spLocks noGrp="1"/>
          </p:cNvSpPr>
          <p:nvPr>
            <p:ph idx="12"/>
          </p:nvPr>
        </p:nvSpPr>
        <p:spPr>
          <a:xfrm>
            <a:off x="609601" y="2209800"/>
            <a:ext cx="6541477" cy="3886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1505127"/>
            <a:ext cx="8112369" cy="435575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the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259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and/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2209800"/>
            <a:ext cx="10933044" cy="3886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7" name="Title 52"/>
          <p:cNvSpPr>
            <a:spLocks noGrp="1"/>
          </p:cNvSpPr>
          <p:nvPr>
            <p:ph type="title"/>
          </p:nvPr>
        </p:nvSpPr>
        <p:spPr>
          <a:xfrm>
            <a:off x="609600" y="362126"/>
            <a:ext cx="8110331" cy="1143000"/>
          </a:xfrm>
          <a:prstGeom prst="rect">
            <a:avLst/>
          </a:prstGeo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grpSp>
        <p:nvGrpSpPr>
          <p:cNvPr id="49" name="Group 48"/>
          <p:cNvGrpSpPr/>
          <p:nvPr userDrawn="1"/>
        </p:nvGrpSpPr>
        <p:grpSpPr>
          <a:xfrm>
            <a:off x="3048000" y="6352249"/>
            <a:ext cx="9144000" cy="323333"/>
            <a:chOff x="2286000" y="6352248"/>
            <a:chExt cx="6858000" cy="323333"/>
          </a:xfrm>
        </p:grpSpPr>
        <p:sp>
          <p:nvSpPr>
            <p:cNvPr id="50" name="TextBox 49"/>
            <p:cNvSpPr txBox="1"/>
            <p:nvPr userDrawn="1"/>
          </p:nvSpPr>
          <p:spPr>
            <a:xfrm>
              <a:off x="2286000" y="6506304"/>
              <a:ext cx="5410200" cy="169277"/>
            </a:xfrm>
            <a:prstGeom prst="rect">
              <a:avLst/>
            </a:prstGeom>
            <a:noFill/>
          </p:spPr>
          <p:txBody>
            <a:bodyPr wrap="square" lIns="3600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800" cap="small" dirty="0" smtClean="0">
                  <a:solidFill>
                    <a:srgbClr val="949BA1"/>
                  </a:solidFill>
                </a:rPr>
                <a:t>insurance | financial institutions | building and construction</a:t>
              </a:r>
              <a:endParaRPr lang="en-AU" sz="800" cap="small" dirty="0">
                <a:solidFill>
                  <a:srgbClr val="949BA1"/>
                </a:solidFill>
              </a:endParaRP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7631430" y="6506304"/>
              <a:ext cx="1055370" cy="169277"/>
            </a:xfrm>
            <a:prstGeom prst="rect">
              <a:avLst/>
            </a:prstGeom>
            <a:noFill/>
          </p:spPr>
          <p:txBody>
            <a:bodyPr wrap="square" bIns="0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800" cap="small" dirty="0" smtClean="0">
                  <a:solidFill>
                    <a:srgbClr val="949BA1"/>
                  </a:solidFill>
                </a:rPr>
                <a:t>slide </a:t>
              </a:r>
              <a:fld id="{C7F58ACB-D979-474F-B5EF-96778AE3E13F}" type="slidenum">
                <a:rPr lang="en-AU" sz="600" cap="small" smtClean="0">
                  <a:solidFill>
                    <a:srgbClr val="949BA1"/>
                  </a:solidFill>
                </a:rPr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t>‹#›</a:t>
              </a:fld>
              <a:endParaRPr lang="en-AU" sz="700" cap="small" dirty="0">
                <a:solidFill>
                  <a:srgbClr val="949BA1"/>
                </a:solidFill>
              </a:endParaRPr>
            </a:p>
          </p:txBody>
        </p:sp>
        <p:grpSp>
          <p:nvGrpSpPr>
            <p:cNvPr id="52" name="Group 2"/>
            <p:cNvGrpSpPr>
              <a:grpSpLocks/>
            </p:cNvGrpSpPr>
            <p:nvPr userDrawn="1"/>
          </p:nvGrpSpPr>
          <p:grpSpPr bwMode="auto">
            <a:xfrm>
              <a:off x="2286000" y="6352248"/>
              <a:ext cx="6858000" cy="114300"/>
              <a:chOff x="570" y="11968"/>
              <a:chExt cx="10800" cy="180"/>
            </a:xfrm>
          </p:grpSpPr>
          <p:sp>
            <p:nvSpPr>
              <p:cNvPr id="53" name="Rectangle 3"/>
              <p:cNvSpPr>
                <a:spLocks noChangeArrowheads="1"/>
              </p:cNvSpPr>
              <p:nvPr/>
            </p:nvSpPr>
            <p:spPr bwMode="auto">
              <a:xfrm>
                <a:off x="570" y="11968"/>
                <a:ext cx="2160" cy="180"/>
              </a:xfrm>
              <a:prstGeom prst="rect">
                <a:avLst/>
              </a:prstGeom>
              <a:solidFill>
                <a:srgbClr val="3F3F42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Rectangle 4"/>
              <p:cNvSpPr>
                <a:spLocks noChangeArrowheads="1"/>
              </p:cNvSpPr>
              <p:nvPr/>
            </p:nvSpPr>
            <p:spPr bwMode="auto">
              <a:xfrm>
                <a:off x="2730" y="11968"/>
                <a:ext cx="2160" cy="180"/>
              </a:xfrm>
              <a:prstGeom prst="rect">
                <a:avLst/>
              </a:prstGeom>
              <a:solidFill>
                <a:srgbClr val="00529B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Rectangle 5"/>
              <p:cNvSpPr>
                <a:spLocks noChangeArrowheads="1"/>
              </p:cNvSpPr>
              <p:nvPr/>
            </p:nvSpPr>
            <p:spPr bwMode="auto">
              <a:xfrm>
                <a:off x="4890" y="11968"/>
                <a:ext cx="2160" cy="180"/>
              </a:xfrm>
              <a:prstGeom prst="rect">
                <a:avLst/>
              </a:prstGeom>
              <a:solidFill>
                <a:srgbClr val="7EB4DA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Rectangle 6"/>
              <p:cNvSpPr>
                <a:spLocks noChangeArrowheads="1"/>
              </p:cNvSpPr>
              <p:nvPr/>
            </p:nvSpPr>
            <p:spPr bwMode="auto">
              <a:xfrm>
                <a:off x="7050" y="11968"/>
                <a:ext cx="2160" cy="180"/>
              </a:xfrm>
              <a:prstGeom prst="rect">
                <a:avLst/>
              </a:prstGeom>
              <a:solidFill>
                <a:srgbClr val="E36C0A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Rectangle 7"/>
              <p:cNvSpPr>
                <a:spLocks noChangeArrowheads="1"/>
              </p:cNvSpPr>
              <p:nvPr/>
            </p:nvSpPr>
            <p:spPr bwMode="auto">
              <a:xfrm>
                <a:off x="9210" y="11968"/>
                <a:ext cx="2160" cy="180"/>
              </a:xfrm>
              <a:prstGeom prst="rect">
                <a:avLst/>
              </a:prstGeom>
              <a:solidFill>
                <a:srgbClr val="949BA1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76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609600" y="1505127"/>
            <a:ext cx="8112369" cy="435575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the page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126" y="194734"/>
            <a:ext cx="1276949" cy="47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49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2209800"/>
            <a:ext cx="10933044" cy="3886200"/>
          </a:xfrm>
        </p:spPr>
        <p:txBody>
          <a:bodyPr numCol="2"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7" name="Title 52"/>
          <p:cNvSpPr>
            <a:spLocks noGrp="1"/>
          </p:cNvSpPr>
          <p:nvPr>
            <p:ph type="title"/>
          </p:nvPr>
        </p:nvSpPr>
        <p:spPr>
          <a:xfrm>
            <a:off x="609600" y="362126"/>
            <a:ext cx="8110331" cy="1143000"/>
          </a:xfrm>
          <a:prstGeom prst="rect">
            <a:avLst/>
          </a:prstGeo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grpSp>
        <p:nvGrpSpPr>
          <p:cNvPr id="4" name="Group 48"/>
          <p:cNvGrpSpPr/>
          <p:nvPr userDrawn="1"/>
        </p:nvGrpSpPr>
        <p:grpSpPr>
          <a:xfrm>
            <a:off x="3048000" y="6352249"/>
            <a:ext cx="9144000" cy="323333"/>
            <a:chOff x="2286000" y="6352248"/>
            <a:chExt cx="6858000" cy="323333"/>
          </a:xfrm>
        </p:grpSpPr>
        <p:sp>
          <p:nvSpPr>
            <p:cNvPr id="50" name="TextBox 49"/>
            <p:cNvSpPr txBox="1"/>
            <p:nvPr userDrawn="1"/>
          </p:nvSpPr>
          <p:spPr>
            <a:xfrm>
              <a:off x="2286000" y="6506304"/>
              <a:ext cx="5410200" cy="169277"/>
            </a:xfrm>
            <a:prstGeom prst="rect">
              <a:avLst/>
            </a:prstGeom>
            <a:noFill/>
          </p:spPr>
          <p:txBody>
            <a:bodyPr wrap="square" lIns="3600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800" cap="small" dirty="0" smtClean="0">
                  <a:solidFill>
                    <a:srgbClr val="949BA1"/>
                  </a:solidFill>
                </a:rPr>
                <a:t>insurance | financial institutions | building and construction</a:t>
              </a:r>
              <a:endParaRPr lang="en-AU" sz="800" cap="small" dirty="0">
                <a:solidFill>
                  <a:srgbClr val="949BA1"/>
                </a:solidFill>
              </a:endParaRP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7631430" y="6506304"/>
              <a:ext cx="1055370" cy="169277"/>
            </a:xfrm>
            <a:prstGeom prst="rect">
              <a:avLst/>
            </a:prstGeom>
            <a:noFill/>
          </p:spPr>
          <p:txBody>
            <a:bodyPr wrap="square" bIns="0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800" cap="small" dirty="0" smtClean="0">
                  <a:solidFill>
                    <a:srgbClr val="949BA1"/>
                  </a:solidFill>
                </a:rPr>
                <a:t>slide </a:t>
              </a:r>
              <a:fld id="{C7F58ACB-D979-474F-B5EF-96778AE3E13F}" type="slidenum">
                <a:rPr lang="en-AU" sz="600" cap="small" smtClean="0">
                  <a:solidFill>
                    <a:srgbClr val="949BA1"/>
                  </a:solidFill>
                </a:rPr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t>‹#›</a:t>
              </a:fld>
              <a:endParaRPr lang="en-AU" sz="700" cap="small" dirty="0">
                <a:solidFill>
                  <a:srgbClr val="949BA1"/>
                </a:solidFill>
              </a:endParaRPr>
            </a:p>
          </p:txBody>
        </p:sp>
        <p:grpSp>
          <p:nvGrpSpPr>
            <p:cNvPr id="5" name="Group 2"/>
            <p:cNvGrpSpPr>
              <a:grpSpLocks/>
            </p:cNvGrpSpPr>
            <p:nvPr userDrawn="1"/>
          </p:nvGrpSpPr>
          <p:grpSpPr bwMode="auto">
            <a:xfrm>
              <a:off x="2286000" y="6352248"/>
              <a:ext cx="6858000" cy="114300"/>
              <a:chOff x="570" y="11968"/>
              <a:chExt cx="10800" cy="180"/>
            </a:xfrm>
          </p:grpSpPr>
          <p:sp>
            <p:nvSpPr>
              <p:cNvPr id="53" name="Rectangle 3"/>
              <p:cNvSpPr>
                <a:spLocks noChangeArrowheads="1"/>
              </p:cNvSpPr>
              <p:nvPr/>
            </p:nvSpPr>
            <p:spPr bwMode="auto">
              <a:xfrm>
                <a:off x="570" y="11968"/>
                <a:ext cx="2160" cy="180"/>
              </a:xfrm>
              <a:prstGeom prst="rect">
                <a:avLst/>
              </a:prstGeom>
              <a:solidFill>
                <a:srgbClr val="3F3F42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Rectangle 4"/>
              <p:cNvSpPr>
                <a:spLocks noChangeArrowheads="1"/>
              </p:cNvSpPr>
              <p:nvPr/>
            </p:nvSpPr>
            <p:spPr bwMode="auto">
              <a:xfrm>
                <a:off x="2730" y="11968"/>
                <a:ext cx="2160" cy="180"/>
              </a:xfrm>
              <a:prstGeom prst="rect">
                <a:avLst/>
              </a:prstGeom>
              <a:solidFill>
                <a:srgbClr val="00529B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Rectangle 5"/>
              <p:cNvSpPr>
                <a:spLocks noChangeArrowheads="1"/>
              </p:cNvSpPr>
              <p:nvPr/>
            </p:nvSpPr>
            <p:spPr bwMode="auto">
              <a:xfrm>
                <a:off x="4890" y="11968"/>
                <a:ext cx="2160" cy="180"/>
              </a:xfrm>
              <a:prstGeom prst="rect">
                <a:avLst/>
              </a:prstGeom>
              <a:solidFill>
                <a:srgbClr val="7EB4DA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Rectangle 6"/>
              <p:cNvSpPr>
                <a:spLocks noChangeArrowheads="1"/>
              </p:cNvSpPr>
              <p:nvPr/>
            </p:nvSpPr>
            <p:spPr bwMode="auto">
              <a:xfrm>
                <a:off x="7050" y="11968"/>
                <a:ext cx="2160" cy="180"/>
              </a:xfrm>
              <a:prstGeom prst="rect">
                <a:avLst/>
              </a:prstGeom>
              <a:solidFill>
                <a:srgbClr val="E36C0A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Rectangle 7"/>
              <p:cNvSpPr>
                <a:spLocks noChangeArrowheads="1"/>
              </p:cNvSpPr>
              <p:nvPr/>
            </p:nvSpPr>
            <p:spPr bwMode="auto">
              <a:xfrm>
                <a:off x="9210" y="11968"/>
                <a:ext cx="2160" cy="180"/>
              </a:xfrm>
              <a:prstGeom prst="rect">
                <a:avLst/>
              </a:prstGeom>
              <a:solidFill>
                <a:srgbClr val="949BA1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7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609600" y="1505127"/>
            <a:ext cx="8112369" cy="435575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the page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126" y="194734"/>
            <a:ext cx="1276949" cy="47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67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33FB-CB7D-4D15-9E70-B1809DD2EE92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4/13/2017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60EE0-23DE-4EA3-9BF7-7763289FD845}" type="slidenum">
              <a:rPr lang="en-A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4077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33FB-CB7D-4D15-9E70-B1809DD2EE92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4/13/2017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60EE0-23DE-4EA3-9BF7-7763289FD845}" type="slidenum">
              <a:rPr lang="en-A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33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33FB-CB7D-4D15-9E70-B1809DD2EE92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4/13/2017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0FA60EE0-23DE-4EA3-9BF7-7763289FD845}" type="slidenum">
              <a:rPr lang="en-A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86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33FB-CB7D-4D15-9E70-B1809DD2EE92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4/13/2017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60EE0-23DE-4EA3-9BF7-7763289FD845}" type="slidenum">
              <a:rPr lang="en-A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79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D2DE-1147-459E-A1AF-923704489BB1}" type="datetimeFigureOut">
              <a:rPr lang="en-AU" smtClean="0"/>
              <a:t>13/04/2017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1B6E-4767-4419-BC2E-3D6A78793D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4770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33FB-CB7D-4D15-9E70-B1809DD2EE92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4/13/2017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60EE0-23DE-4EA3-9BF7-7763289FD845}" type="slidenum">
              <a:rPr lang="en-A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07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33FB-CB7D-4D15-9E70-B1809DD2EE92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4/13/2017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60EE0-23DE-4EA3-9BF7-7763289FD845}" type="slidenum">
              <a:rPr lang="en-A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804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33FB-CB7D-4D15-9E70-B1809DD2EE92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4/13/2017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60EE0-23DE-4EA3-9BF7-7763289FD845}" type="slidenum">
              <a:rPr lang="en-A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82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33FB-CB7D-4D15-9E70-B1809DD2EE92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4/13/2017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60EE0-23DE-4EA3-9BF7-7763289FD845}" type="slidenum">
              <a:rPr lang="en-A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573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33FB-CB7D-4D15-9E70-B1809DD2EE92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4/13/2017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60EE0-23DE-4EA3-9BF7-7763289FD845}" type="slidenum">
              <a:rPr lang="en-A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75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33FB-CB7D-4D15-9E70-B1809DD2EE92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4/13/2017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60EE0-23DE-4EA3-9BF7-7763289FD845}" type="slidenum">
              <a:rPr lang="en-A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25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33FB-CB7D-4D15-9E70-B1809DD2EE92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4/13/2017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60EE0-23DE-4EA3-9BF7-7763289FD845}" type="slidenum">
              <a:rPr lang="en-A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67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D2DE-1147-459E-A1AF-923704489BB1}" type="datetimeFigureOut">
              <a:rPr lang="en-AU" smtClean="0"/>
              <a:t>13/04/2017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1B6E-4767-4419-BC2E-3D6A78793D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913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D2DE-1147-459E-A1AF-923704489BB1}" type="datetimeFigureOut">
              <a:rPr lang="en-AU" smtClean="0"/>
              <a:t>13/04/2017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1B6E-4767-4419-BC2E-3D6A78793D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5183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D2DE-1147-459E-A1AF-923704489BB1}" type="datetimeFigureOut">
              <a:rPr lang="en-AU" smtClean="0"/>
              <a:t>13/04/2017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1B6E-4767-4419-BC2E-3D6A78793D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1315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D2DE-1147-459E-A1AF-923704489BB1}" type="datetimeFigureOut">
              <a:rPr lang="en-AU" smtClean="0"/>
              <a:t>13/04/2017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1B6E-4767-4419-BC2E-3D6A78793D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1700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D2DE-1147-459E-A1AF-923704489BB1}" type="datetimeFigureOut">
              <a:rPr lang="en-AU" smtClean="0"/>
              <a:t>13/04/2017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1B6E-4767-4419-BC2E-3D6A78793D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80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D2DE-1147-459E-A1AF-923704489BB1}" type="datetimeFigureOut">
              <a:rPr lang="en-AU" smtClean="0"/>
              <a:t>13/04/2017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1B6E-4767-4419-BC2E-3D6A78793D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0614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D2DE-1147-459E-A1AF-923704489BB1}" type="datetimeFigureOut">
              <a:rPr lang="en-AU" smtClean="0"/>
              <a:t>13/04/2017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1B6E-4767-4419-BC2E-3D6A78793D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8107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CD2DE-1147-459E-A1AF-923704489BB1}" type="datetimeFigureOut">
              <a:rPr lang="en-AU" smtClean="0"/>
              <a:t>13/04/2017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51B6E-4767-4419-BC2E-3D6A78793D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984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209800"/>
            <a:ext cx="10919791" cy="3873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6" name="Title 52"/>
          <p:cNvSpPr txBox="1">
            <a:spLocks/>
          </p:cNvSpPr>
          <p:nvPr/>
        </p:nvSpPr>
        <p:spPr>
          <a:xfrm>
            <a:off x="609600" y="362126"/>
            <a:ext cx="8110331" cy="1143000"/>
          </a:xfrm>
          <a:prstGeom prst="rect">
            <a:avLst/>
          </a:prstGeom>
        </p:spPr>
        <p:txBody>
          <a:bodyPr anchor="b" anchorCtr="0"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dirty="0" smtClean="0">
                <a:solidFill>
                  <a:srgbClr val="00529B"/>
                </a:solidFill>
              </a:rPr>
              <a:t>Click to edit Master title style</a:t>
            </a:r>
            <a:endParaRPr lang="en-AU" sz="3600" dirty="0">
              <a:solidFill>
                <a:srgbClr val="00529B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3048000" y="6352249"/>
            <a:ext cx="9144000" cy="323333"/>
            <a:chOff x="2286000" y="6352248"/>
            <a:chExt cx="6858000" cy="323333"/>
          </a:xfrm>
        </p:grpSpPr>
        <p:sp>
          <p:nvSpPr>
            <p:cNvPr id="58" name="TextBox 57"/>
            <p:cNvSpPr txBox="1"/>
            <p:nvPr userDrawn="1"/>
          </p:nvSpPr>
          <p:spPr>
            <a:xfrm>
              <a:off x="2286000" y="6506304"/>
              <a:ext cx="5410200" cy="169277"/>
            </a:xfrm>
            <a:prstGeom prst="rect">
              <a:avLst/>
            </a:prstGeom>
            <a:noFill/>
          </p:spPr>
          <p:txBody>
            <a:bodyPr wrap="square" lIns="3600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800" cap="small" dirty="0" smtClean="0">
                  <a:solidFill>
                    <a:srgbClr val="949BA1"/>
                  </a:solidFill>
                </a:rPr>
                <a:t>insurance | financial institutions | building and construction</a:t>
              </a:r>
              <a:endParaRPr lang="en-AU" sz="800" cap="small" dirty="0">
                <a:solidFill>
                  <a:srgbClr val="949BA1"/>
                </a:solidFill>
              </a:endParaRPr>
            </a:p>
          </p:txBody>
        </p:sp>
        <p:sp>
          <p:nvSpPr>
            <p:cNvPr id="59" name="TextBox 58"/>
            <p:cNvSpPr txBox="1"/>
            <p:nvPr userDrawn="1"/>
          </p:nvSpPr>
          <p:spPr>
            <a:xfrm>
              <a:off x="7631430" y="6506304"/>
              <a:ext cx="1055370" cy="169277"/>
            </a:xfrm>
            <a:prstGeom prst="rect">
              <a:avLst/>
            </a:prstGeom>
            <a:noFill/>
          </p:spPr>
          <p:txBody>
            <a:bodyPr wrap="square" bIns="0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800" cap="small" dirty="0" smtClean="0">
                  <a:solidFill>
                    <a:srgbClr val="949BA1"/>
                  </a:solidFill>
                </a:rPr>
                <a:t>slide </a:t>
              </a:r>
              <a:fld id="{C7F58ACB-D979-474F-B5EF-96778AE3E13F}" type="slidenum">
                <a:rPr lang="en-AU" sz="600" cap="small" smtClean="0">
                  <a:solidFill>
                    <a:srgbClr val="949BA1"/>
                  </a:solidFill>
                </a:rPr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t>‹#›</a:t>
              </a:fld>
              <a:endParaRPr lang="en-AU" sz="700" cap="small" dirty="0">
                <a:solidFill>
                  <a:srgbClr val="949BA1"/>
                </a:solidFill>
              </a:endParaRPr>
            </a:p>
          </p:txBody>
        </p:sp>
        <p:grpSp>
          <p:nvGrpSpPr>
            <p:cNvPr id="60" name="Group 2"/>
            <p:cNvGrpSpPr>
              <a:grpSpLocks/>
            </p:cNvGrpSpPr>
            <p:nvPr userDrawn="1"/>
          </p:nvGrpSpPr>
          <p:grpSpPr bwMode="auto">
            <a:xfrm>
              <a:off x="2286000" y="6352248"/>
              <a:ext cx="6858000" cy="114300"/>
              <a:chOff x="570" y="11968"/>
              <a:chExt cx="10800" cy="180"/>
            </a:xfrm>
          </p:grpSpPr>
          <p:sp>
            <p:nvSpPr>
              <p:cNvPr id="61" name="Rectangle 3"/>
              <p:cNvSpPr>
                <a:spLocks noChangeArrowheads="1"/>
              </p:cNvSpPr>
              <p:nvPr/>
            </p:nvSpPr>
            <p:spPr bwMode="auto">
              <a:xfrm>
                <a:off x="570" y="11968"/>
                <a:ext cx="2160" cy="180"/>
              </a:xfrm>
              <a:prstGeom prst="rect">
                <a:avLst/>
              </a:prstGeom>
              <a:solidFill>
                <a:srgbClr val="3F3F42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Rectangle 4"/>
              <p:cNvSpPr>
                <a:spLocks noChangeArrowheads="1"/>
              </p:cNvSpPr>
              <p:nvPr/>
            </p:nvSpPr>
            <p:spPr bwMode="auto">
              <a:xfrm>
                <a:off x="2730" y="11968"/>
                <a:ext cx="2160" cy="180"/>
              </a:xfrm>
              <a:prstGeom prst="rect">
                <a:avLst/>
              </a:prstGeom>
              <a:solidFill>
                <a:srgbClr val="00529B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Rectangle 5"/>
              <p:cNvSpPr>
                <a:spLocks noChangeArrowheads="1"/>
              </p:cNvSpPr>
              <p:nvPr/>
            </p:nvSpPr>
            <p:spPr bwMode="auto">
              <a:xfrm>
                <a:off x="4890" y="11968"/>
                <a:ext cx="2160" cy="180"/>
              </a:xfrm>
              <a:prstGeom prst="rect">
                <a:avLst/>
              </a:prstGeom>
              <a:solidFill>
                <a:srgbClr val="7EB4DA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Rectangle 6"/>
              <p:cNvSpPr>
                <a:spLocks noChangeArrowheads="1"/>
              </p:cNvSpPr>
              <p:nvPr/>
            </p:nvSpPr>
            <p:spPr bwMode="auto">
              <a:xfrm>
                <a:off x="7050" y="11968"/>
                <a:ext cx="2160" cy="180"/>
              </a:xfrm>
              <a:prstGeom prst="rect">
                <a:avLst/>
              </a:prstGeom>
              <a:solidFill>
                <a:srgbClr val="E36C0A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Rectangle 7"/>
              <p:cNvSpPr>
                <a:spLocks noChangeArrowheads="1"/>
              </p:cNvSpPr>
              <p:nvPr/>
            </p:nvSpPr>
            <p:spPr bwMode="auto">
              <a:xfrm>
                <a:off x="9210" y="11968"/>
                <a:ext cx="2160" cy="180"/>
              </a:xfrm>
              <a:prstGeom prst="rect">
                <a:avLst/>
              </a:prstGeom>
              <a:solidFill>
                <a:srgbClr val="949BA1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66" name="Subtitle 2"/>
          <p:cNvSpPr txBox="1">
            <a:spLocks/>
          </p:cNvSpPr>
          <p:nvPr/>
        </p:nvSpPr>
        <p:spPr>
          <a:xfrm>
            <a:off x="609600" y="1505127"/>
            <a:ext cx="8112369" cy="43557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buClr>
                <a:srgbClr val="F67824"/>
              </a:buClr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rgbClr val="3F3F42"/>
                </a:solidFill>
              </a:rPr>
              <a:t>Subtitle of the page</a:t>
            </a:r>
            <a:endParaRPr lang="en-US" sz="2000" dirty="0">
              <a:solidFill>
                <a:srgbClr val="3F3F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0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rgbClr val="00529B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67824"/>
        </a:buClr>
        <a:buFont typeface="Arial" pitchFamily="34" charset="0"/>
        <a:buChar char="•"/>
        <a:defRPr sz="1800" kern="1200">
          <a:solidFill>
            <a:srgbClr val="3F3F4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3F3F4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rgbClr val="3F3F4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rgbClr val="3F3F4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rgbClr val="3F3F4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0B333FB-CB7D-4D15-9E70-B1809DD2EE92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4/13/2017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FA60EE0-23DE-4EA3-9BF7-7763289FD845}" type="slidenum">
              <a:rPr lang="en-A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A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491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8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524000" y="2552998"/>
            <a:ext cx="914400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AU" sz="3600" b="1" dirty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Stephen Tully</a:t>
            </a:r>
            <a:endParaRPr lang="en-AU" sz="4400" b="1" dirty="0">
              <a:solidFill>
                <a:srgbClr val="33669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1800"/>
              </a:spcAft>
            </a:pPr>
            <a:r>
              <a:rPr lang="en-A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MVA Investigations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903597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4" name="Rectangle 2"/>
          <p:cNvSpPr>
            <a:spLocks noChangeAspect="1" noChangeArrowheads="1"/>
          </p:cNvSpPr>
          <p:nvPr/>
        </p:nvSpPr>
        <p:spPr bwMode="auto">
          <a:xfrm>
            <a:off x="98451988" y="77957377"/>
            <a:ext cx="295196" cy="12732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254A6F"/>
              </a:gs>
            </a:gsLst>
            <a:lin ang="5400000" scaled="1"/>
          </a:gradFill>
          <a:ln w="9525" algn="in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-27384"/>
            <a:ext cx="9289032" cy="117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1029" name="Picture 5" descr="tansparent-logo-blue with white writ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4626" y="76301096"/>
            <a:ext cx="2897778" cy="289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439" y="162573"/>
            <a:ext cx="812545" cy="81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368710" y="357770"/>
            <a:ext cx="792088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algn="ctr">
              <a:lnSpc>
                <a:spcPct val="125000"/>
              </a:lnSpc>
              <a:spcAft>
                <a:spcPts val="600"/>
              </a:spcAft>
            </a:pPr>
            <a:r>
              <a:rPr lang="en-AU" sz="2000" b="1" kern="1400" cap="small" dirty="0">
                <a:solidFill>
                  <a:srgbClr val="FFFFFF"/>
                </a:solidFill>
                <a:latin typeface="Arial"/>
              </a:rPr>
              <a:t>International Association of Auto Theft Investigators</a:t>
            </a:r>
            <a:endParaRPr lang="en-AU" sz="500" kern="1400" cap="small" dirty="0">
              <a:solidFill>
                <a:srgbClr val="000000"/>
              </a:solidFill>
            </a:endParaRPr>
          </a:p>
        </p:txBody>
      </p:sp>
      <p:sp>
        <p:nvSpPr>
          <p:cNvPr id="6" name="AutoShape 7" descr="data:image/jpeg;base64,/9j/4AAQSkZJRgABAQAAAQABAAD/2wCEAAkGBxQTEhQREhMUFhMXGSAbGBgWGCEdIBwgHyciHSAiHyMcISgiJhwmIRwgLTEiJisrLi4xHx8zOTcsNygtLisBCgoKDg0OGxAQGzAmHCQ3NzIvLC0yLCw0NCw3NCwtLC4sNTQsLCwsNDQ3NDAsNCwsLCwsLiwsLCw1LCwsLCwsLP/AABEIADYAvAMBIgACEQEDEQH/xAAbAAEAAgMBAQAAAAAAAAAAAAAABQYDBAcCAf/EADcQAAIBAwMCBAQEBQMFAAAAAAECAwAEEQUSIQYxEyJBUQcyYXEUgZGhFSNCUsEzsdEWNGKCov/EABcBAQEBAQAAAAAAAAAAAAAAAAABAgP/xAAdEQADAAIDAQEAAAAAAAAAAAAAARECIRIxUUHB/9oADAMBAAIRAxEAPwDuNVbqzri3s432uktwOEhVssW9AcZwPevfXXV0VhDliTNICIo17k9s/QAkc1z/AKB6YhgAnvNzOylgApO85wRkepY4C92OfQVvHHVZjLLcRsWXVes3MbIkcKMf6gp3LntxkgfTNYdI1XWbdWAZbkEbh4gLFRkjOV9Mg8H2NWw6MfFVpC8KyHypEVPhgZYb2Y4AznAUYBJ5qPsLRZlDobiJ2lZF3bTtAzh2HlIByex4JNbq8Mx+njpD4lEs0OphIH7xyYwre4PoCP8ANdGtrhJFDxsrIeQynIP5iqN1LpMM8ZhuItlwNoBUFxJk7QwIGSM4yx5TOTx3hPhpry2EjaVc5UmQmFj2OeCp9jkfbmsvFNVFWTTjOs0qofFC2d7RfCkkilM0UaOkjJgyOqc7SMjn1rQ+FnUxksJBcufFtCVmLnLYGSC2ec8EZ91NZ46prluF+pXHOkrq4n1s/iZJgrx+OIfFcKmcFFKhtvC4z6E5rqd7rcEUgieQeKwyI1Bd8e+1AWx9cUyxgWVJClRr67B+Fa9WRWgVC+9exA54qkfC7X7h7m9s70kThhMqk527vmQZ/pXK4H1NFi42VvZ0aaZUUu7BVHJZjgD7k1js7yOVd8UiSLnG5GDDP3Fc5+Iuo79T020bcYQ5kkTYx3kcrwAdwG09s9z7VdBe21tjL7GuHLqhB3ux74TG8/bHFHjolJmlaOnaxBOjSQyo6qSGIPykdwwPII9jitWDqm0dkVZ0zISIzyFcjuEYjax5/pJqRlqJilKVCilKUApSlAKUpQHJPik8c2p2VuAfEjVi3/uV2j9ianeoNRe0HLRt4AxFxtUGTcFJBOGZEQ+ozuNQfxPjSDU7O5B/mSKwYenkI2n/AOiKsFxZRS74oVeNJFHhtyo8VMyLtYg5DBzzz8pHpXX4jl9ZAde9WxRXSxyxMSsS4cAeYPySQfYgcfU1l0pGnQzxNazInn2hwCNvmAfjI7c1pyaTDebYbiPdLEpQiMsDEigfNLIADIXJI3cHJHpmonTeiVt7g3BnkNquASqkPk5A3ovPhg43Hsa1FCV0vmr9QN+I24HkjWdBwGTAy6+7BlPsAMevGKr8RIBbXdpd3BEm2QPIUXGRn0GTyMCprTbV5Ee5kx4lwPDj8NmKsDjxXCMoI4XOMkfrUB16bee5s7YBoopZFLggqw3nc2QeQ2WH2zUx7GXReviDqUQtrcmRcPc28i890WWN2YDvtC8k+nFVbUenZP4wUh/7S/QSTEcqVQhnAI48xx+Tmrd111E2mWizxwJJGhCFTIUwOy48rZ/b0rW6s60lsDbGa2DxygmQxyEmPbt3HGzzAbhzkVnGzRvKfStWF9H/ANSSSb12NH4YbPlL8DaD2znjHvxTRb86fq9+9+rqtwQYptjMu0EkDIB9CB91q96jrjg2pt1iljuH2hzIVxlS+RhWyMKfatGHqx52vPwkCyC0Yo25yGd1GSqKqsfTAJ7mlfhIRer39tO1pplvJ4cTPvfC7doQhlTEi4y7EcEHIDcciq/1kf4frFpeLK8pcbZwQu5V4XJEarwQ2Rxk7DVw6k6ruLS2mumtU2RsoCtKQzZC5P8ApkABmI9flrLfdRXUUMk5toyiwCYHxWAOe6Z8P5gOfzom0VpFP6u1eBta02dJUaGNTvkU5Vc7vmI4Hcd6ydUeJb60l9MZxatDsSaFA4Q+xyrAZP0yc8etW7QuoLq5itpVto1WeN5CTKxCBSoUE+Hyzbicf+J71pdJdY3F9bx3MdrGFaTYV8ViVH9x/l4wKtf4SFdvunIpLTUpNNmuZ5rna0m9cK2GLEJiNAWOW4ye/wBa1bKCyvrS1tLm5vopYcYhWEKysBjjEBbHP37Vd+jeqZb2W6jeBIhbSGIlZS+5gSOAUXjissOuXTTSxLbRERzCPd4rdiu/cR4fAAIGPc0r6LF2WWlUiw6yuZnv4o7SNnsyBtEzfzCd3y/y+Pl/etteqJzqMmnCCLKR+IJDK3KntkeHwfzNY4s1yRbKVWNR6neCMNLCqvliw3+UKrbVOSATu4IGP8ZnNMvPFjDldpyQwznBHB59RUgpt0pSoUUpSgKx110fFqEQ3ZWaMExOvcHvg+4JArn3SPWCywC2uXZTEclVA3EjIwCeVAbB3D5SOeK7RVT6q6DtrpHZI1iuTykyDBDfXHcH1reOSkZjLF9ohp9QaUBJSwcfNJDjJwcKSG8pIJBBGRz25FZ5blHkDwrO+F/02IwR64OScNlcjn0xiqva9JaxAhkxC7LyFV/McHPBwBnIHB74FYtE07VrpTsiECpwGmZhyBtwAOew5zx271uL0xX4WK+6oWEfipZcTrnyhQU2MPKB7DPPHmYjBwBxHfDXQVv5G1S53MVkxCp7ZHJZvc5P2rc6P+G772m1TZKw4jiByi+7HsMn2rpNrbJGoSNVVB2VRgD9KjyS0jSxb2zn/wAd5ANLYEgEyLgE8n7VNavJDLeWMbNG6SQzjaSCGDCP09Qeas01sj43orY7bgDj9a8iyjyD4aZHY7Rx9uKxy1DUOYadps+n6ha6eSz2TTGW2duShCOGQn14bP5Z9689V6bCgudUsLl7a5WRldFYESujbSNnfcTnA5zntyTXVmQHGQDjkZ9Kxfg492/w03f3bRn9e9Xnuk4FB+KV2x0MmfakzrHuU8ebILAA+3PHpUz1Bcp/BpG3rtNtgHIwTtx3qzzWyPjeitjtuAOP1r4bRNuzYm3+3aMfp2qciwrfw4uUGlWrF12rENxyMDHfJ9MVA/AWVTpgUMCwkbIzyM4xkV0JbVApQIgU9xtGD9xSG1ROURVJ77VA/wBqctMTooXw9It77VIJjske48VA3G9GLHK57gZGcdsirL01zJeTDmOSbKN6MFRFJH03A8/Spie1R/nRWx/coP8AvWXaMYwMdsUeVCUOb/DK5RtS1ja6tuljK4YHIHiZIx3HIrFKkcvUFwjSFR+ECkpIVIPtlSORnsa6PFZxqcrGin3CgH9q8vp8RJJijJPJyg/4q8t0LHUIuzs7e5iT+sQExK6kqcp5GwVPbK9vpUvZ2qRIscahUUYAHpXuKJVG1VCj2AwP2r3WaaFKUqAUpSgFKUoBSlKAUpSgFKUoBSlKAUpSgFKUoBSlKAUpSgFKUoBSlKAUpSgP/9k="/>
          <p:cNvSpPr>
            <a:spLocks noChangeAspect="1" noChangeArrowheads="1"/>
          </p:cNvSpPr>
          <p:nvPr/>
        </p:nvSpPr>
        <p:spPr bwMode="auto">
          <a:xfrm>
            <a:off x="1616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0" y="5509344"/>
            <a:ext cx="4318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2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FFC000"/>
                </a:solidFill>
              </a:rPr>
              <a:t>Tyre Awareness</a:t>
            </a:r>
            <a:endParaRPr lang="en-AU" dirty="0"/>
          </a:p>
        </p:txBody>
      </p:sp>
      <p:pic>
        <p:nvPicPr>
          <p:cNvPr id="4" name="Content Placeholder 3" descr="DSC_245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24100" y="1428737"/>
            <a:ext cx="7081622" cy="4708525"/>
          </a:xfrm>
        </p:spPr>
      </p:pic>
      <p:sp>
        <p:nvSpPr>
          <p:cNvPr id="5" name="TextBox 4"/>
          <p:cNvSpPr txBox="1"/>
          <p:nvPr/>
        </p:nvSpPr>
        <p:spPr>
          <a:xfrm>
            <a:off x="2309787" y="5352462"/>
            <a:ext cx="2331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Impact damage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309918" y="4572008"/>
            <a:ext cx="1000132" cy="642942"/>
          </a:xfrm>
          <a:prstGeom prst="straightConnector1">
            <a:avLst/>
          </a:prstGeom>
          <a:ln w="19050">
            <a:solidFill>
              <a:srgbClr val="FF0000">
                <a:alpha val="58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81158" y="1857365"/>
            <a:ext cx="835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rgbClr val="FF0000"/>
                </a:solidFill>
              </a:rPr>
              <a:t>This tyre shows only minor impact damage.  But:</a:t>
            </a:r>
          </a:p>
        </p:txBody>
      </p:sp>
    </p:spTree>
    <p:extLst>
      <p:ext uri="{BB962C8B-B14F-4D97-AF65-F5344CB8AC3E}">
        <p14:creationId xmlns:p14="http://schemas.microsoft.com/office/powerpoint/2010/main" val="270825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FFC000"/>
                </a:solidFill>
              </a:rPr>
              <a:t>Tyre Awareness</a:t>
            </a:r>
            <a:endParaRPr lang="en-AU" dirty="0"/>
          </a:p>
        </p:txBody>
      </p:sp>
      <p:pic>
        <p:nvPicPr>
          <p:cNvPr id="4" name="Content Placeholder 3" descr="00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24100" y="1571613"/>
            <a:ext cx="7081622" cy="4708525"/>
          </a:xfrm>
        </p:spPr>
      </p:pic>
      <p:sp>
        <p:nvSpPr>
          <p:cNvPr id="5" name="TextBox 4"/>
          <p:cNvSpPr txBox="1"/>
          <p:nvPr/>
        </p:nvSpPr>
        <p:spPr>
          <a:xfrm>
            <a:off x="4310050" y="5143513"/>
            <a:ext cx="230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Classic run flat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4774397" y="4464851"/>
            <a:ext cx="857256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81158" y="1928803"/>
            <a:ext cx="850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rgbClr val="FF0000"/>
                </a:solidFill>
              </a:rPr>
              <a:t>when we remove it from the rim: This damage highlights the reason why we need to inspect the inside of the tyre </a:t>
            </a:r>
          </a:p>
        </p:txBody>
      </p:sp>
    </p:spTree>
    <p:extLst>
      <p:ext uri="{BB962C8B-B14F-4D97-AF65-F5344CB8AC3E}">
        <p14:creationId xmlns:p14="http://schemas.microsoft.com/office/powerpoint/2010/main" val="120140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FFC000"/>
                </a:solidFill>
              </a:rPr>
              <a:t>Tyre Awareness</a:t>
            </a:r>
            <a:endParaRPr lang="en-AU" dirty="0"/>
          </a:p>
        </p:txBody>
      </p:sp>
      <p:pic>
        <p:nvPicPr>
          <p:cNvPr id="4" name="Content Placeholder 3" descr="IMG_833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56984" y="1600201"/>
            <a:ext cx="6278033" cy="4708525"/>
          </a:xfrm>
        </p:spPr>
      </p:pic>
      <p:sp>
        <p:nvSpPr>
          <p:cNvPr id="5" name="TextBox 4"/>
          <p:cNvSpPr txBox="1"/>
          <p:nvPr/>
        </p:nvSpPr>
        <p:spPr>
          <a:xfrm>
            <a:off x="4595802" y="2000241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Tyre size placard</a:t>
            </a:r>
          </a:p>
        </p:txBody>
      </p:sp>
    </p:spTree>
    <p:extLst>
      <p:ext uri="{BB962C8B-B14F-4D97-AF65-F5344CB8AC3E}">
        <p14:creationId xmlns:p14="http://schemas.microsoft.com/office/powerpoint/2010/main" val="80608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FFC000"/>
                </a:solidFill>
              </a:rPr>
              <a:t>Tyre Awareness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AU" b="1" dirty="0" smtClean="0">
                <a:solidFill>
                  <a:srgbClr val="FFFF00"/>
                </a:solidFill>
              </a:rPr>
              <a:t>Road Traffic (Miscellaneous) Regulations 1999—1.1.2010</a:t>
            </a:r>
            <a:endParaRPr lang="en-AU" dirty="0" smtClean="0">
              <a:solidFill>
                <a:srgbClr val="FFFF00"/>
              </a:solidFill>
            </a:endParaRPr>
          </a:p>
          <a:p>
            <a:r>
              <a:rPr lang="en-AU" dirty="0" smtClean="0">
                <a:solidFill>
                  <a:srgbClr val="FFFF00"/>
                </a:solidFill>
              </a:rPr>
              <a:t>Part 4—Miscellaneous</a:t>
            </a:r>
          </a:p>
          <a:p>
            <a:r>
              <a:rPr lang="en-AU" dirty="0" smtClean="0">
                <a:solidFill>
                  <a:srgbClr val="FFFF00"/>
                </a:solidFill>
              </a:rPr>
              <a:t> (4) The tyres and wheels fitted to a motor vehicle or trailer must be such that—</a:t>
            </a:r>
          </a:p>
          <a:p>
            <a:r>
              <a:rPr lang="en-AU" dirty="0" smtClean="0">
                <a:solidFill>
                  <a:srgbClr val="FFFF00"/>
                </a:solidFill>
              </a:rPr>
              <a:t>(a) sufficient clearance is provided so that none of the tyres or wheels will touch</a:t>
            </a:r>
          </a:p>
          <a:p>
            <a:r>
              <a:rPr lang="en-AU" dirty="0" smtClean="0">
                <a:solidFill>
                  <a:srgbClr val="FFFF00"/>
                </a:solidFill>
              </a:rPr>
              <a:t>any part of the vehicle, other than at the point of attachment, under operating</a:t>
            </a:r>
          </a:p>
          <a:p>
            <a:r>
              <a:rPr lang="en-AU" dirty="0" smtClean="0">
                <a:solidFill>
                  <a:srgbClr val="FFFF00"/>
                </a:solidFill>
              </a:rPr>
              <a:t>conditions; and</a:t>
            </a:r>
          </a:p>
          <a:p>
            <a:r>
              <a:rPr lang="en-AU" dirty="0" smtClean="0">
                <a:solidFill>
                  <a:srgbClr val="FFFF00"/>
                </a:solidFill>
              </a:rPr>
              <a:t>(b) none of the tyres protrudes beyond the mudguard or body structure when</a:t>
            </a:r>
          </a:p>
          <a:p>
            <a:r>
              <a:rPr lang="en-AU" dirty="0" smtClean="0">
                <a:solidFill>
                  <a:srgbClr val="FFFF00"/>
                </a:solidFill>
              </a:rPr>
              <a:t>viewed from above with the wheels in a straight ahead position.</a:t>
            </a:r>
          </a:p>
          <a:p>
            <a:r>
              <a:rPr lang="en-AU" dirty="0" smtClean="0">
                <a:solidFill>
                  <a:srgbClr val="FFFF00"/>
                </a:solidFill>
              </a:rPr>
              <a:t> </a:t>
            </a:r>
          </a:p>
          <a:p>
            <a:r>
              <a:rPr lang="en-AU" dirty="0" smtClean="0">
                <a:solidFill>
                  <a:srgbClr val="FFFF00"/>
                </a:solidFill>
              </a:rPr>
              <a:t>(5) </a:t>
            </a:r>
            <a:r>
              <a:rPr lang="en-AU" b="1" dirty="0" smtClean="0">
                <a:solidFill>
                  <a:srgbClr val="FFFF00"/>
                </a:solidFill>
              </a:rPr>
              <a:t>Despite the requirements of any other regulation or rule under the Act, a motor vehicle</a:t>
            </a:r>
            <a:endParaRPr lang="en-AU" dirty="0" smtClean="0">
              <a:solidFill>
                <a:srgbClr val="FFFF00"/>
              </a:solidFill>
            </a:endParaRPr>
          </a:p>
          <a:p>
            <a:r>
              <a:rPr lang="en-AU" b="1" dirty="0" smtClean="0">
                <a:solidFill>
                  <a:srgbClr val="FFFF00"/>
                </a:solidFill>
              </a:rPr>
              <a:t>that is required to comply with ADR 24 or the tyre and rim selection requirements of</a:t>
            </a:r>
            <a:endParaRPr lang="en-AU" dirty="0" smtClean="0">
              <a:solidFill>
                <a:srgbClr val="FFFF00"/>
              </a:solidFill>
            </a:endParaRPr>
          </a:p>
          <a:p>
            <a:r>
              <a:rPr lang="en-AU" b="1" dirty="0" smtClean="0">
                <a:solidFill>
                  <a:srgbClr val="FFFF00"/>
                </a:solidFill>
              </a:rPr>
              <a:t>ADR 42 may be—</a:t>
            </a:r>
            <a:endParaRPr lang="en-AU" dirty="0" smtClean="0">
              <a:solidFill>
                <a:srgbClr val="FFFF00"/>
              </a:solidFill>
            </a:endParaRPr>
          </a:p>
          <a:p>
            <a:r>
              <a:rPr lang="en-AU" b="1" dirty="0" smtClean="0">
                <a:solidFill>
                  <a:srgbClr val="FFFF00"/>
                </a:solidFill>
              </a:rPr>
              <a:t>(a) equipped with tyres other than those listed on the tyre placard fitted to the</a:t>
            </a:r>
            <a:endParaRPr lang="en-AU" dirty="0" smtClean="0">
              <a:solidFill>
                <a:srgbClr val="FFFF00"/>
              </a:solidFill>
            </a:endParaRPr>
          </a:p>
          <a:p>
            <a:r>
              <a:rPr lang="en-AU" b="1" dirty="0" smtClean="0">
                <a:solidFill>
                  <a:srgbClr val="FFFF00"/>
                </a:solidFill>
              </a:rPr>
              <a:t>vehicle, provided that—</a:t>
            </a:r>
            <a:endParaRPr lang="en-AU" dirty="0" smtClean="0">
              <a:solidFill>
                <a:srgbClr val="FFFF00"/>
              </a:solidFill>
            </a:endParaRPr>
          </a:p>
          <a:p>
            <a:r>
              <a:rPr lang="en-AU" b="1" dirty="0" smtClean="0">
                <a:solidFill>
                  <a:srgbClr val="FFFF00"/>
                </a:solidFill>
              </a:rPr>
              <a:t>(i) the load of a tyre fitted is not less than the </a:t>
            </a:r>
            <a:r>
              <a:rPr lang="en-AU" b="1" u="sng" dirty="0" smtClean="0">
                <a:solidFill>
                  <a:srgbClr val="FFFF00"/>
                </a:solidFill>
              </a:rPr>
              <a:t>lowest load listed</a:t>
            </a:r>
            <a:r>
              <a:rPr lang="en-AU" b="1" dirty="0" smtClean="0">
                <a:solidFill>
                  <a:srgbClr val="FFFF00"/>
                </a:solidFill>
              </a:rPr>
              <a:t> on the</a:t>
            </a:r>
            <a:endParaRPr lang="en-AU" dirty="0" smtClean="0">
              <a:solidFill>
                <a:srgbClr val="FFFF00"/>
              </a:solidFill>
            </a:endParaRPr>
          </a:p>
          <a:p>
            <a:r>
              <a:rPr lang="en-AU" b="1" dirty="0" smtClean="0">
                <a:solidFill>
                  <a:srgbClr val="FFFF00"/>
                </a:solidFill>
              </a:rPr>
              <a:t>tyre placard; and</a:t>
            </a:r>
            <a:endParaRPr lang="en-AU" dirty="0" smtClean="0">
              <a:solidFill>
                <a:srgbClr val="FFFF00"/>
              </a:solidFill>
            </a:endParaRPr>
          </a:p>
          <a:p>
            <a:r>
              <a:rPr lang="en-AU" b="1" dirty="0" smtClean="0">
                <a:solidFill>
                  <a:srgbClr val="FFFF00"/>
                </a:solidFill>
              </a:rPr>
              <a:t>(ii) the overall diameter of a wheel and tyre fitted is not more than</a:t>
            </a:r>
            <a:endParaRPr lang="en-AU" dirty="0" smtClean="0">
              <a:solidFill>
                <a:srgbClr val="FFFF00"/>
              </a:solidFill>
            </a:endParaRPr>
          </a:p>
          <a:p>
            <a:r>
              <a:rPr lang="en-AU" b="1" u="sng" dirty="0" smtClean="0">
                <a:solidFill>
                  <a:srgbClr val="FFFF00"/>
                </a:solidFill>
              </a:rPr>
              <a:t>15 millimetres greater</a:t>
            </a:r>
            <a:r>
              <a:rPr lang="en-AU" b="1" dirty="0" smtClean="0">
                <a:solidFill>
                  <a:srgbClr val="FFFF00"/>
                </a:solidFill>
              </a:rPr>
              <a:t> than the largest tyre size listed on the placard and not more</a:t>
            </a:r>
            <a:endParaRPr lang="en-AU" dirty="0" smtClean="0">
              <a:solidFill>
                <a:srgbClr val="FFFF00"/>
              </a:solidFill>
            </a:endParaRPr>
          </a:p>
          <a:p>
            <a:r>
              <a:rPr lang="en-AU" b="1" dirty="0" smtClean="0">
                <a:solidFill>
                  <a:srgbClr val="FFFF00"/>
                </a:solidFill>
              </a:rPr>
              <a:t>than 15 millimetres less than that advised on the placard.</a:t>
            </a:r>
            <a:endParaRPr lang="en-AU" dirty="0" smtClean="0">
              <a:solidFill>
                <a:srgbClr val="FFFF00"/>
              </a:solidFill>
            </a:endParaRPr>
          </a:p>
          <a:p>
            <a:endParaRPr lang="en-A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71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FFC000"/>
                </a:solidFill>
              </a:rPr>
              <a:t>Tyre Awareness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026" name="Picture 2" descr="C:\Documents and Settings\Steve\Desktop\sc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6976" y="1643050"/>
            <a:ext cx="7143800" cy="42862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309918" y="5929330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rgbClr val="00B0F0"/>
                </a:solidFill>
              </a:rPr>
              <a:t>WWW.1010Tires.com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67834" y="3214687"/>
            <a:ext cx="1000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solidFill>
                  <a:srgbClr val="FF0000"/>
                </a:solidFill>
              </a:rPr>
              <a:t>8.39mm</a:t>
            </a:r>
          </a:p>
        </p:txBody>
      </p:sp>
    </p:spTree>
    <p:extLst>
      <p:ext uri="{BB962C8B-B14F-4D97-AF65-F5344CB8AC3E}">
        <p14:creationId xmlns:p14="http://schemas.microsoft.com/office/powerpoint/2010/main" val="235825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Tyre </a:t>
            </a:r>
            <a:r>
              <a:rPr lang="en-US" dirty="0" smtClean="0">
                <a:solidFill>
                  <a:srgbClr val="FFFF00"/>
                </a:solidFill>
              </a:rPr>
              <a:t>Repair</a:t>
            </a:r>
            <a:endParaRPr lang="en-US" dirty="0"/>
          </a:p>
        </p:txBody>
      </p:sp>
      <p:pic>
        <p:nvPicPr>
          <p:cNvPr id="4" name="Content Placeholder 3" descr="Dunlop-tyre-top-view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" b="24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451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Tyre </a:t>
            </a:r>
            <a:r>
              <a:rPr lang="en-US" dirty="0" smtClean="0">
                <a:solidFill>
                  <a:srgbClr val="FFFF00"/>
                </a:solidFill>
              </a:rPr>
              <a:t>Repair</a:t>
            </a:r>
            <a:endParaRPr lang="en-US" dirty="0"/>
          </a:p>
        </p:txBody>
      </p:sp>
      <p:pic>
        <p:nvPicPr>
          <p:cNvPr id="4" name="Content Placeholder 3" descr="IMG_2815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7" b="118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292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Tyre </a:t>
            </a:r>
            <a:r>
              <a:rPr lang="en-US" dirty="0" smtClean="0">
                <a:solidFill>
                  <a:srgbClr val="FFFF00"/>
                </a:solidFill>
              </a:rPr>
              <a:t>Repair</a:t>
            </a:r>
            <a:endParaRPr lang="en-US" dirty="0"/>
          </a:p>
        </p:txBody>
      </p:sp>
      <p:pic>
        <p:nvPicPr>
          <p:cNvPr id="4" name="Content Placeholder 3" descr="IMG_2818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7" b="11857"/>
          <a:stretch>
            <a:fillRect/>
          </a:stretch>
        </p:blipFill>
        <p:spPr>
          <a:xfrm>
            <a:off x="1981200" y="1600200"/>
            <a:ext cx="4402832" cy="2519398"/>
          </a:xfrm>
        </p:spPr>
      </p:pic>
      <p:pic>
        <p:nvPicPr>
          <p:cNvPr id="5" name="Picture 4" descr="IMG_282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3" y="3789040"/>
            <a:ext cx="3323861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3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Tyre </a:t>
            </a:r>
            <a:r>
              <a:rPr lang="en-US" dirty="0" smtClean="0">
                <a:solidFill>
                  <a:srgbClr val="FFFF00"/>
                </a:solidFill>
              </a:rPr>
              <a:t>Repair</a:t>
            </a:r>
            <a:endParaRPr lang="en-US" dirty="0"/>
          </a:p>
        </p:txBody>
      </p:sp>
      <p:pic>
        <p:nvPicPr>
          <p:cNvPr id="4" name="Content Placeholder 3" descr="IMG_288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7" b="11857"/>
          <a:stretch>
            <a:fillRect/>
          </a:stretch>
        </p:blipFill>
        <p:spPr>
          <a:xfrm>
            <a:off x="1981200" y="1600201"/>
            <a:ext cx="4042792" cy="2313375"/>
          </a:xfrm>
        </p:spPr>
      </p:pic>
      <p:pic>
        <p:nvPicPr>
          <p:cNvPr id="5" name="Picture 4" descr="IMG_288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3861048"/>
            <a:ext cx="3384376" cy="25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5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Tyre </a:t>
            </a:r>
            <a:r>
              <a:rPr lang="en-US" dirty="0" smtClean="0">
                <a:solidFill>
                  <a:srgbClr val="FFFF00"/>
                </a:solidFill>
              </a:rPr>
              <a:t>Repair</a:t>
            </a:r>
            <a:endParaRPr lang="en-US" dirty="0"/>
          </a:p>
        </p:txBody>
      </p:sp>
      <p:pic>
        <p:nvPicPr>
          <p:cNvPr id="4" name="Content Placeholder 3" descr="IMG_2879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7" b="118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429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6030" y="214290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en-AU" dirty="0" smtClean="0">
                <a:solidFill>
                  <a:srgbClr val="FFC000"/>
                </a:solidFill>
              </a:rPr>
              <a:t>Introduction</a:t>
            </a:r>
            <a:br>
              <a:rPr lang="en-AU" dirty="0" smtClean="0">
                <a:solidFill>
                  <a:srgbClr val="FFC000"/>
                </a:solidFill>
              </a:rPr>
            </a:br>
            <a:r>
              <a:rPr lang="en-AU" sz="1600" dirty="0">
                <a:solidFill>
                  <a:srgbClr val="FFC000"/>
                </a:solidFill>
              </a:rPr>
              <a:t>Forensic Vehicle Examinations</a:t>
            </a:r>
            <a:endParaRPr lang="en-AU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5429264"/>
            <a:ext cx="6400800" cy="1143008"/>
          </a:xfrm>
        </p:spPr>
        <p:txBody>
          <a:bodyPr/>
          <a:lstStyle/>
          <a:p>
            <a:r>
              <a:rPr lang="en-AU" dirty="0" smtClean="0">
                <a:solidFill>
                  <a:srgbClr val="00B0F0"/>
                </a:solidFill>
              </a:rPr>
              <a:t>Prepared by Steve Tully of MVA Investigations</a:t>
            </a:r>
            <a:endParaRPr lang="en-AU" dirty="0">
              <a:solidFill>
                <a:srgbClr val="00B0F0"/>
              </a:solidFill>
            </a:endParaRPr>
          </a:p>
        </p:txBody>
      </p:sp>
      <p:pic>
        <p:nvPicPr>
          <p:cNvPr id="5" name="Content Placeholder 5" descr="IMG_937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3854" b="64"/>
          <a:stretch/>
        </p:blipFill>
        <p:spPr>
          <a:xfrm>
            <a:off x="2423592" y="1412776"/>
            <a:ext cx="7179568" cy="398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3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Hoon</a:t>
            </a:r>
            <a:r>
              <a:rPr lang="en-US" dirty="0" smtClean="0">
                <a:solidFill>
                  <a:srgbClr val="FFFF00"/>
                </a:solidFill>
              </a:rPr>
              <a:t> Driving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_DSC7023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" b="69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379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Hoon</a:t>
            </a:r>
            <a:r>
              <a:rPr lang="en-US" dirty="0" smtClean="0">
                <a:solidFill>
                  <a:srgbClr val="FFFF00"/>
                </a:solidFill>
              </a:rPr>
              <a:t> Driving</a:t>
            </a:r>
            <a:endParaRPr lang="en-US" dirty="0"/>
          </a:p>
        </p:txBody>
      </p:sp>
      <p:pic>
        <p:nvPicPr>
          <p:cNvPr id="4" name="Content Placeholder 3" descr="_DSC7055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" b="6928"/>
          <a:stretch>
            <a:fillRect/>
          </a:stretch>
        </p:blipFill>
        <p:spPr>
          <a:xfrm>
            <a:off x="1981201" y="1600200"/>
            <a:ext cx="4202675" cy="2404864"/>
          </a:xfrm>
        </p:spPr>
      </p:pic>
      <p:pic>
        <p:nvPicPr>
          <p:cNvPr id="5" name="Picture 4" descr="_DSC705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7237" y="2225596"/>
            <a:ext cx="5004048" cy="309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2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Hoon</a:t>
            </a:r>
            <a:r>
              <a:rPr lang="en-US" dirty="0" smtClean="0">
                <a:solidFill>
                  <a:srgbClr val="FFFF00"/>
                </a:solidFill>
              </a:rPr>
              <a:t> Driving</a:t>
            </a:r>
            <a:endParaRPr lang="en-US" dirty="0"/>
          </a:p>
        </p:txBody>
      </p:sp>
      <p:pic>
        <p:nvPicPr>
          <p:cNvPr id="4" name="Content Placeholder 3" descr="_DSC7068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" b="6928"/>
          <a:stretch>
            <a:fillRect/>
          </a:stretch>
        </p:blipFill>
        <p:spPr>
          <a:xfrm>
            <a:off x="1847529" y="1340768"/>
            <a:ext cx="4202675" cy="2404864"/>
          </a:xfrm>
        </p:spPr>
      </p:pic>
      <p:pic>
        <p:nvPicPr>
          <p:cNvPr id="5" name="Picture 4" descr="_DSC708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3212976"/>
            <a:ext cx="4880126" cy="324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8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Hoon</a:t>
            </a:r>
            <a:r>
              <a:rPr lang="en-US" dirty="0" smtClean="0">
                <a:solidFill>
                  <a:srgbClr val="FFFF00"/>
                </a:solidFill>
              </a:rPr>
              <a:t> Driving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_DSC7039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" b="69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88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Vehicle Modifications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DSC_3074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2" b="10752"/>
          <a:stretch>
            <a:fillRect/>
          </a:stretch>
        </p:blipFill>
        <p:spPr>
          <a:xfrm>
            <a:off x="2303463" y="1882588"/>
            <a:ext cx="4208582" cy="2194484"/>
          </a:xfrm>
        </p:spPr>
      </p:pic>
      <p:pic>
        <p:nvPicPr>
          <p:cNvPr id="5" name="Picture 4" descr="DSC_307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3789040"/>
            <a:ext cx="3563888" cy="236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2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Vehicle Modifications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DSC_3118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2" b="10752"/>
          <a:stretch>
            <a:fillRect/>
          </a:stretch>
        </p:blipFill>
        <p:spPr>
          <a:xfrm>
            <a:off x="2303463" y="1882588"/>
            <a:ext cx="3932388" cy="2050468"/>
          </a:xfrm>
        </p:spPr>
      </p:pic>
      <p:pic>
        <p:nvPicPr>
          <p:cNvPr id="5" name="Picture 4" descr="DSC_312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7" y="3429001"/>
            <a:ext cx="4211959" cy="279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6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Vehicle Modifications</a:t>
            </a:r>
            <a:endParaRPr lang="en-US" dirty="0"/>
          </a:p>
        </p:txBody>
      </p:sp>
      <p:pic>
        <p:nvPicPr>
          <p:cNvPr id="4" name="Content Placeholder 3" descr="DSC_3145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2" b="10752"/>
          <a:stretch>
            <a:fillRect/>
          </a:stretch>
        </p:blipFill>
        <p:spPr>
          <a:xfrm>
            <a:off x="2303463" y="1882588"/>
            <a:ext cx="3794291" cy="1978460"/>
          </a:xfrm>
        </p:spPr>
      </p:pic>
      <p:pic>
        <p:nvPicPr>
          <p:cNvPr id="5" name="Picture 4" descr="DSC_317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3645024"/>
            <a:ext cx="368616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2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Vehicle Modifications</a:t>
            </a:r>
            <a:endParaRPr lang="en-US" dirty="0"/>
          </a:p>
        </p:txBody>
      </p:sp>
      <p:pic>
        <p:nvPicPr>
          <p:cNvPr id="4" name="Content Placeholder 3" descr="IMG_134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3" b="152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525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Vehicle Modifications</a:t>
            </a:r>
            <a:endParaRPr lang="en-US" dirty="0"/>
          </a:p>
        </p:txBody>
      </p:sp>
      <p:pic>
        <p:nvPicPr>
          <p:cNvPr id="4" name="Content Placeholder 3" descr="IMG_1363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3" b="15243"/>
          <a:stretch>
            <a:fillRect/>
          </a:stretch>
        </p:blipFill>
        <p:spPr>
          <a:xfrm>
            <a:off x="2135561" y="1556792"/>
            <a:ext cx="4346679" cy="2266492"/>
          </a:xfrm>
        </p:spPr>
      </p:pic>
      <p:pic>
        <p:nvPicPr>
          <p:cNvPr id="5" name="Picture 4" descr="IMG_139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5" y="3068960"/>
            <a:ext cx="4160011" cy="31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8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Fraud Claim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DSC_3421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2" b="10752"/>
          <a:stretch>
            <a:fillRect/>
          </a:stretch>
        </p:blipFill>
        <p:spPr>
          <a:xfrm>
            <a:off x="2303463" y="1882588"/>
            <a:ext cx="3794291" cy="1978460"/>
          </a:xfrm>
        </p:spPr>
      </p:pic>
      <p:pic>
        <p:nvPicPr>
          <p:cNvPr id="8" name="Picture 7" descr="DSC_342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3356992"/>
            <a:ext cx="411982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3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FFC000"/>
                </a:solidFill>
              </a:rPr>
              <a:t>Tyre Awareness</a:t>
            </a:r>
            <a:endParaRPr lang="en-AU" dirty="0"/>
          </a:p>
        </p:txBody>
      </p:sp>
      <p:pic>
        <p:nvPicPr>
          <p:cNvPr id="4" name="Content Placeholder 3" descr="IMG_194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56984" y="1600201"/>
            <a:ext cx="6278033" cy="4708525"/>
          </a:xfrm>
        </p:spPr>
      </p:pic>
      <p:sp>
        <p:nvSpPr>
          <p:cNvPr id="5" name="TextBox 4"/>
          <p:cNvSpPr txBox="1"/>
          <p:nvPr/>
        </p:nvSpPr>
        <p:spPr>
          <a:xfrm>
            <a:off x="1952596" y="2214555"/>
            <a:ext cx="243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Manufactures name</a:t>
            </a:r>
          </a:p>
          <a:p>
            <a:pPr algn="ctr"/>
            <a:r>
              <a:rPr lang="en-AU" dirty="0">
                <a:solidFill>
                  <a:srgbClr val="FF0000"/>
                </a:solidFill>
              </a:rPr>
              <a:t>BRIDGESTONE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24893" y="3643315"/>
            <a:ext cx="1867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Production date code: CKL 4301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7667636" y="4214818"/>
            <a:ext cx="1643074" cy="285752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3417075" y="2964653"/>
            <a:ext cx="642942" cy="42862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24034" y="4381979"/>
            <a:ext cx="1856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Tyre size/rating</a:t>
            </a:r>
          </a:p>
          <a:p>
            <a:pPr algn="ctr"/>
            <a:r>
              <a:rPr lang="en-AU" dirty="0">
                <a:solidFill>
                  <a:srgbClr val="FF0000"/>
                </a:solidFill>
              </a:rPr>
              <a:t>175/65R14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095604" y="3714752"/>
            <a:ext cx="1071570" cy="78581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09853" y="1357299"/>
            <a:ext cx="848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Model</a:t>
            </a:r>
          </a:p>
          <a:p>
            <a:pPr algn="ctr"/>
            <a:r>
              <a:rPr lang="en-AU" dirty="0">
                <a:solidFill>
                  <a:srgbClr val="FF0000"/>
                </a:solidFill>
              </a:rPr>
              <a:t>B391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24232" y="1928802"/>
            <a:ext cx="1285884" cy="214314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20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Fraud Claim</a:t>
            </a:r>
            <a:endParaRPr lang="en-US" dirty="0"/>
          </a:p>
        </p:txBody>
      </p:sp>
      <p:pic>
        <p:nvPicPr>
          <p:cNvPr id="4" name="Content Placeholder 3" descr="DSC_3443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2" b="107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141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Fraud Claim</a:t>
            </a:r>
            <a:endParaRPr lang="en-US" dirty="0"/>
          </a:p>
        </p:txBody>
      </p:sp>
      <p:pic>
        <p:nvPicPr>
          <p:cNvPr id="4" name="Content Placeholder 3" descr="DSC_3479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2" b="10752"/>
          <a:stretch>
            <a:fillRect/>
          </a:stretch>
        </p:blipFill>
        <p:spPr>
          <a:xfrm>
            <a:off x="2303463" y="1882588"/>
            <a:ext cx="4070485" cy="2122476"/>
          </a:xfrm>
        </p:spPr>
      </p:pic>
      <p:pic>
        <p:nvPicPr>
          <p:cNvPr id="5" name="Picture 4" descr="DSC_348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3140969"/>
            <a:ext cx="4483416" cy="297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0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Fraud Claim</a:t>
            </a:r>
            <a:endParaRPr lang="en-US" dirty="0"/>
          </a:p>
        </p:txBody>
      </p:sp>
      <p:pic>
        <p:nvPicPr>
          <p:cNvPr id="4" name="Content Placeholder 3" descr="DSC_3486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2" b="10752"/>
          <a:stretch>
            <a:fillRect/>
          </a:stretch>
        </p:blipFill>
        <p:spPr>
          <a:xfrm>
            <a:off x="2303463" y="1882588"/>
            <a:ext cx="3656194" cy="1906452"/>
          </a:xfrm>
        </p:spPr>
      </p:pic>
      <p:pic>
        <p:nvPicPr>
          <p:cNvPr id="5" name="Picture 4" descr="DSC_349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3068960"/>
            <a:ext cx="4771710" cy="316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7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Fraud Claim</a:t>
            </a:r>
            <a:endParaRPr lang="en-US" dirty="0"/>
          </a:p>
        </p:txBody>
      </p:sp>
      <p:pic>
        <p:nvPicPr>
          <p:cNvPr id="4" name="Content Placeholder 3" descr="Scan 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" b="8796"/>
          <a:stretch>
            <a:fillRect/>
          </a:stretch>
        </p:blipFill>
        <p:spPr>
          <a:xfrm>
            <a:off x="2855640" y="1844825"/>
            <a:ext cx="6888882" cy="3592075"/>
          </a:xfrm>
        </p:spPr>
      </p:pic>
    </p:spTree>
    <p:extLst>
      <p:ext uri="{BB962C8B-B14F-4D97-AF65-F5344CB8AC3E}">
        <p14:creationId xmlns:p14="http://schemas.microsoft.com/office/powerpoint/2010/main" val="33876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Fraud Claim</a:t>
            </a:r>
            <a:endParaRPr lang="en-US" dirty="0"/>
          </a:p>
        </p:txBody>
      </p:sp>
      <p:pic>
        <p:nvPicPr>
          <p:cNvPr id="4" name="Content Placeholder 3" descr="Scan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8" b="9958"/>
          <a:stretch>
            <a:fillRect/>
          </a:stretch>
        </p:blipFill>
        <p:spPr>
          <a:xfrm>
            <a:off x="2279577" y="1844824"/>
            <a:ext cx="3590521" cy="1872208"/>
          </a:xfrm>
        </p:spPr>
      </p:pic>
      <p:pic>
        <p:nvPicPr>
          <p:cNvPr id="5" name="Picture 4" descr="Scan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3284984"/>
            <a:ext cx="3321242" cy="217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8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Fraud Claim</a:t>
            </a:r>
            <a:endParaRPr lang="en-US" dirty="0"/>
          </a:p>
        </p:txBody>
      </p:sp>
      <p:pic>
        <p:nvPicPr>
          <p:cNvPr id="4" name="Content Placeholder 3" descr="Scan 3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0" b="9450"/>
          <a:stretch>
            <a:fillRect/>
          </a:stretch>
        </p:blipFill>
        <p:spPr>
          <a:xfrm>
            <a:off x="3575720" y="1844825"/>
            <a:ext cx="5448722" cy="2841131"/>
          </a:xfrm>
        </p:spPr>
      </p:pic>
    </p:spTree>
    <p:extLst>
      <p:ext uri="{BB962C8B-B14F-4D97-AF65-F5344CB8AC3E}">
        <p14:creationId xmlns:p14="http://schemas.microsoft.com/office/powerpoint/2010/main" val="237105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Fraud Claim</a:t>
            </a:r>
            <a:endParaRPr lang="en-US" dirty="0"/>
          </a:p>
        </p:txBody>
      </p:sp>
      <p:pic>
        <p:nvPicPr>
          <p:cNvPr id="4" name="Content Placeholder 3" descr="Don's car Dexter's accident 4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3" b="15243"/>
          <a:stretch>
            <a:fillRect/>
          </a:stretch>
        </p:blipFill>
        <p:spPr>
          <a:xfrm>
            <a:off x="2135560" y="1556792"/>
            <a:ext cx="4152578" cy="2165282"/>
          </a:xfrm>
        </p:spPr>
      </p:pic>
      <p:pic>
        <p:nvPicPr>
          <p:cNvPr id="5" name="Picture 4" descr="Don's car Dexter's accident 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3212976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4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Fraud Claim</a:t>
            </a:r>
            <a:endParaRPr lang="en-US" dirty="0"/>
          </a:p>
        </p:txBody>
      </p:sp>
      <p:pic>
        <p:nvPicPr>
          <p:cNvPr id="4" name="Content Placeholder 3" descr="Don's car Dexter's accident 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3" b="37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558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81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3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Vehicle Damage</a:t>
            </a:r>
            <a:endParaRPr lang="en-US" dirty="0"/>
          </a:p>
        </p:txBody>
      </p:sp>
      <p:pic>
        <p:nvPicPr>
          <p:cNvPr id="4" name="Content Placeholder 3" descr="DSC_3040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" b="6928"/>
          <a:stretch>
            <a:fillRect/>
          </a:stretch>
        </p:blipFill>
        <p:spPr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5231904" y="2708920"/>
            <a:ext cx="4824536" cy="432048"/>
          </a:xfrm>
          <a:prstGeom prst="rect">
            <a:avLst/>
          </a:prstGeom>
          <a:solidFill>
            <a:schemeClr val="tx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6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FFC000"/>
                </a:solidFill>
              </a:rPr>
              <a:t>Tyre Awareness</a:t>
            </a:r>
            <a:endParaRPr lang="en-AU" dirty="0"/>
          </a:p>
        </p:txBody>
      </p:sp>
      <p:pic>
        <p:nvPicPr>
          <p:cNvPr id="4" name="Content Placeholder 3" descr="IMG_194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52662" y="1643050"/>
            <a:ext cx="7000924" cy="1214446"/>
          </a:xfrm>
        </p:spPr>
      </p:pic>
      <p:pic>
        <p:nvPicPr>
          <p:cNvPr id="5" name="Picture 4" descr="cod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7042" y="4643446"/>
            <a:ext cx="5214974" cy="7143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67240" y="4143380"/>
            <a:ext cx="2367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Production date code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38678" y="1285860"/>
            <a:ext cx="2501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Tyre sizing  and rating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453058" y="5143512"/>
            <a:ext cx="107157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5630859" y="5464983"/>
            <a:ext cx="643736" cy="7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24496" y="5715016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FF00"/>
                </a:solidFill>
              </a:rPr>
              <a:t>Week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667504" y="5357826"/>
            <a:ext cx="92869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6917537" y="5536421"/>
            <a:ext cx="35719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38942" y="5715016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FF00"/>
                </a:solidFill>
              </a:rPr>
              <a:t>Year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2738414" y="2643182"/>
            <a:ext cx="1357322" cy="714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202761" y="2893215"/>
            <a:ext cx="35719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524364" y="2500306"/>
            <a:ext cx="100013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4738678" y="2786058"/>
            <a:ext cx="57150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524496" y="2357430"/>
            <a:ext cx="71438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703091" y="2536025"/>
            <a:ext cx="35719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310314" y="2571744"/>
            <a:ext cx="785818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6238876" y="3000372"/>
            <a:ext cx="857256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596198" y="2643182"/>
            <a:ext cx="92869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7774793" y="2893215"/>
            <a:ext cx="500066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524892" y="2857496"/>
            <a:ext cx="57150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8453454" y="3214686"/>
            <a:ext cx="71438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738414" y="3143248"/>
            <a:ext cx="2024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FF00"/>
                </a:solidFill>
              </a:rPr>
              <a:t>Tread width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95803" y="3143248"/>
            <a:ext cx="107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FF00"/>
                </a:solidFill>
              </a:rPr>
              <a:t>Profile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453059" y="2786058"/>
            <a:ext cx="1202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FF00"/>
                </a:solidFill>
              </a:rPr>
              <a:t>Radial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38877" y="3357562"/>
            <a:ext cx="1486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FF00"/>
                </a:solidFill>
              </a:rPr>
              <a:t>Rim size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381884" y="3143248"/>
            <a:ext cx="202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FF00"/>
                </a:solidFill>
              </a:rPr>
              <a:t>Load rating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096264" y="3571876"/>
            <a:ext cx="219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FF00"/>
                </a:solidFill>
              </a:rPr>
              <a:t>Speed rating</a:t>
            </a:r>
          </a:p>
        </p:txBody>
      </p:sp>
    </p:spTree>
    <p:extLst>
      <p:ext uri="{BB962C8B-B14F-4D97-AF65-F5344CB8AC3E}">
        <p14:creationId xmlns:p14="http://schemas.microsoft.com/office/powerpoint/2010/main" val="114867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Vehicle Damage</a:t>
            </a:r>
            <a:endParaRPr lang="en-US" dirty="0"/>
          </a:p>
        </p:txBody>
      </p:sp>
      <p:pic>
        <p:nvPicPr>
          <p:cNvPr id="4" name="Content Placeholder 3" descr="DSC_3039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" b="69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984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2" y="0"/>
            <a:ext cx="122320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43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568" y="260648"/>
            <a:ext cx="7772400" cy="1143000"/>
          </a:xfrm>
        </p:spPr>
        <p:txBody>
          <a:bodyPr/>
          <a:lstStyle/>
          <a:p>
            <a:pPr algn="ctr"/>
            <a:r>
              <a:rPr lang="en-AU" dirty="0" smtClean="0">
                <a:solidFill>
                  <a:srgbClr val="FFFF00"/>
                </a:solidFill>
              </a:rPr>
              <a:t>Seat Belts</a:t>
            </a:r>
            <a:endParaRPr lang="en-AU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DSC_023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2" b="10752"/>
          <a:stretch>
            <a:fillRect/>
          </a:stretch>
        </p:blipFill>
        <p:spPr>
          <a:xfrm>
            <a:off x="2351584" y="1844824"/>
            <a:ext cx="3656194" cy="1906452"/>
          </a:xfrm>
        </p:spPr>
      </p:pic>
      <p:pic>
        <p:nvPicPr>
          <p:cNvPr id="5" name="Picture 4" descr="DSC_023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2924944"/>
            <a:ext cx="4771710" cy="316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2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>
                <a:solidFill>
                  <a:srgbClr val="FFFF00"/>
                </a:solidFill>
              </a:rPr>
              <a:t>Seat Belts</a:t>
            </a:r>
            <a:endParaRPr lang="en-AU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DSC_026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2" b="10752"/>
          <a:stretch>
            <a:fillRect/>
          </a:stretch>
        </p:blipFill>
        <p:spPr>
          <a:xfrm>
            <a:off x="1991545" y="1340768"/>
            <a:ext cx="4142909" cy="2160240"/>
          </a:xfrm>
        </p:spPr>
      </p:pic>
      <p:pic>
        <p:nvPicPr>
          <p:cNvPr id="5" name="Picture 4" descr="DSC_028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3" y="3212976"/>
            <a:ext cx="4554877" cy="302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6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4" y="0"/>
            <a:ext cx="12224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75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Brakes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DSC_7483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" b="6928"/>
          <a:stretch>
            <a:fillRect/>
          </a:stretch>
        </p:blipFill>
        <p:spPr>
          <a:xfrm>
            <a:off x="1981200" y="1600200"/>
            <a:ext cx="4831871" cy="2764904"/>
          </a:xfrm>
        </p:spPr>
      </p:pic>
      <p:pic>
        <p:nvPicPr>
          <p:cNvPr id="5" name="Picture 4" descr="DSC_750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3130669"/>
            <a:ext cx="5004048" cy="33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5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FFFF00"/>
                </a:solidFill>
              </a:rPr>
              <a:t>Light globes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F0579168-0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8" b="12198"/>
          <a:stretch>
            <a:fillRect/>
          </a:stretch>
        </p:blipFill>
        <p:spPr>
          <a:xfrm>
            <a:off x="2279576" y="1844824"/>
            <a:ext cx="7047066" cy="4032488"/>
          </a:xfrm>
        </p:spPr>
      </p:pic>
    </p:spTree>
    <p:extLst>
      <p:ext uri="{BB962C8B-B14F-4D97-AF65-F5344CB8AC3E}">
        <p14:creationId xmlns:p14="http://schemas.microsoft.com/office/powerpoint/2010/main" val="389885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FFFF00"/>
                </a:solidFill>
              </a:rPr>
              <a:t>Light globes</a:t>
            </a:r>
            <a:endParaRPr lang="en-US" dirty="0"/>
          </a:p>
        </p:txBody>
      </p:sp>
      <p:pic>
        <p:nvPicPr>
          <p:cNvPr id="4" name="Content Placeholder 3" descr="DSC_9845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" b="69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778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FFFF00"/>
                </a:solidFill>
              </a:rPr>
              <a:t>Filament damage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4" descr="Globes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" b="436"/>
          <a:stretch>
            <a:fillRect/>
          </a:stretch>
        </p:blipFill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54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Mechanical Fire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DSC_9399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" b="69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864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FFC000"/>
                </a:solidFill>
              </a:rPr>
              <a:t>Tyre Awareness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en-GB" b="1" dirty="0" smtClean="0">
                <a:solidFill>
                  <a:srgbClr val="FFFF00"/>
                </a:solidFill>
              </a:rPr>
              <a:t>ROAD TRAFFIC (VEHICLE STANDARDS) RULES 1999</a:t>
            </a:r>
            <a:endParaRPr lang="en-AU" sz="1800" dirty="0">
              <a:solidFill>
                <a:srgbClr val="FFFF00"/>
              </a:solidFill>
            </a:endParaRPr>
          </a:p>
          <a:p>
            <a:r>
              <a:rPr lang="en-GB" dirty="0" smtClean="0">
                <a:solidFill>
                  <a:srgbClr val="FFFF00"/>
                </a:solidFill>
              </a:rPr>
              <a:t> </a:t>
            </a:r>
            <a:endParaRPr lang="en-AU" sz="1800" dirty="0">
              <a:solidFill>
                <a:srgbClr val="FFFF00"/>
              </a:solidFill>
            </a:endParaRPr>
          </a:p>
          <a:p>
            <a:r>
              <a:rPr lang="en-GB" dirty="0" smtClean="0">
                <a:solidFill>
                  <a:srgbClr val="FFFF00"/>
                </a:solidFill>
              </a:rPr>
              <a:t> </a:t>
            </a:r>
            <a:endParaRPr lang="en-AU" sz="1800" dirty="0">
              <a:solidFill>
                <a:srgbClr val="FFFF00"/>
              </a:solidFill>
            </a:endParaRPr>
          </a:p>
          <a:p>
            <a:pPr lvl="1"/>
            <a:r>
              <a:rPr lang="en-GB" sz="2300" dirty="0">
                <a:solidFill>
                  <a:srgbClr val="FFFF00"/>
                </a:solidFill>
                <a:latin typeface="Arial Black" pitchFamily="34" charset="0"/>
              </a:rPr>
              <a:t>The Road Traffic Act and its Regulations have been re-written as of December 1999 and include the New Australian Road Rules, the Road Traffic (vehicle standards) Rules 1999 and the Road Traffic (miscellaneous) Regulations 1999, which now apply.</a:t>
            </a:r>
            <a:endParaRPr lang="en-AU" sz="2300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en-GB" sz="2300" dirty="0">
                <a:solidFill>
                  <a:srgbClr val="FFFF00"/>
                </a:solidFill>
                <a:latin typeface="Arial Black" pitchFamily="34" charset="0"/>
              </a:rPr>
              <a:t> </a:t>
            </a:r>
            <a:endParaRPr lang="en-AU" sz="2300" dirty="0">
              <a:solidFill>
                <a:srgbClr val="FFFF00"/>
              </a:solidFill>
              <a:latin typeface="Arial Black" pitchFamily="34" charset="0"/>
            </a:endParaRPr>
          </a:p>
          <a:p>
            <a:endParaRPr lang="en-AU" sz="2300" dirty="0">
              <a:solidFill>
                <a:srgbClr val="FFFF00"/>
              </a:solidFill>
              <a:latin typeface="Arial Black" pitchFamily="34" charset="0"/>
            </a:endParaRPr>
          </a:p>
          <a:p>
            <a:pPr lvl="1"/>
            <a:r>
              <a:rPr lang="en-US" sz="2300" u="sng" dirty="0">
                <a:solidFill>
                  <a:srgbClr val="FFFF00"/>
                </a:solidFill>
                <a:latin typeface="Arial Black" pitchFamily="34" charset="0"/>
              </a:rPr>
              <a:t>Vehicle Standards Part 1 (3) note 1</a:t>
            </a:r>
            <a:r>
              <a:rPr lang="en-US" sz="2300" dirty="0">
                <a:solidFill>
                  <a:srgbClr val="FFFF00"/>
                </a:solidFill>
                <a:latin typeface="Arial Black" pitchFamily="34" charset="0"/>
              </a:rPr>
              <a:t>: state, the driver and the owner and the operator of a vehicle driven or towed on a road are each guilty of an offence if the vehicle does not comply with the vehicle standards.  </a:t>
            </a:r>
            <a:r>
              <a:rPr lang="en-US" sz="2300" u="sng" dirty="0">
                <a:solidFill>
                  <a:srgbClr val="FFFF00"/>
                </a:solidFill>
                <a:latin typeface="Arial Black" pitchFamily="34" charset="0"/>
              </a:rPr>
              <a:t>Rule 50</a:t>
            </a:r>
            <a:r>
              <a:rPr lang="en-US" sz="2300" dirty="0">
                <a:solidFill>
                  <a:srgbClr val="FFFF00"/>
                </a:solidFill>
                <a:latin typeface="Arial Black" pitchFamily="34" charset="0"/>
              </a:rPr>
              <a:t> of the Vehicle Standards state, a tyre fitted to a vehicle must be free of any apparent defect that could make the vehicle unsafe. </a:t>
            </a:r>
            <a:endParaRPr lang="en-AU" sz="2300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en-US" sz="2300" dirty="0">
                <a:solidFill>
                  <a:srgbClr val="FFFF00"/>
                </a:solidFill>
                <a:latin typeface="Arial Black" pitchFamily="34" charset="0"/>
              </a:rPr>
              <a:t> </a:t>
            </a:r>
            <a:endParaRPr lang="en-AU" sz="2300" dirty="0">
              <a:solidFill>
                <a:srgbClr val="FFFF00"/>
              </a:solidFill>
              <a:latin typeface="Arial Black" pitchFamily="34" charset="0"/>
            </a:endParaRPr>
          </a:p>
          <a:p>
            <a:pPr lvl="1"/>
            <a:r>
              <a:rPr lang="en-US" sz="2300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US" sz="2300" u="sng" dirty="0">
                <a:solidFill>
                  <a:srgbClr val="FFFF00"/>
                </a:solidFill>
                <a:latin typeface="Arial Black" pitchFamily="34" charset="0"/>
              </a:rPr>
              <a:t>Rule 54 Part 2 (a) (ii) (b</a:t>
            </a:r>
            <a:r>
              <a:rPr lang="en-US" sz="2300" dirty="0">
                <a:solidFill>
                  <a:srgbClr val="FFFF00"/>
                </a:solidFill>
                <a:latin typeface="Arial Black" pitchFamily="34" charset="0"/>
              </a:rPr>
              <a:t>) Except at tread wear indicators, a tyre fitted to the vehicle must have a tread pattern at least 1.5 millimetres deep in a band that runs continuously across the tyre width that normally comes into contact with the road, and around the whole circumference of the tyre.</a:t>
            </a:r>
            <a:endParaRPr lang="en-AU" sz="2300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en-GB" sz="2300" b="1" dirty="0">
                <a:solidFill>
                  <a:srgbClr val="FFFF00"/>
                </a:solidFill>
                <a:latin typeface="Arial Black" pitchFamily="34" charset="0"/>
              </a:rPr>
              <a:t> </a:t>
            </a:r>
            <a:endParaRPr lang="en-AU" sz="2300" dirty="0">
              <a:solidFill>
                <a:srgbClr val="FFFF00"/>
              </a:solidFill>
              <a:latin typeface="Arial Black" pitchFamily="34" charset="0"/>
            </a:endParaRPr>
          </a:p>
          <a:p>
            <a:pPr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334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Mechanical Fire</a:t>
            </a:r>
            <a:endParaRPr lang="en-US" dirty="0"/>
          </a:p>
        </p:txBody>
      </p:sp>
      <p:pic>
        <p:nvPicPr>
          <p:cNvPr id="4" name="Content Placeholder 3" descr="DSC_940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" b="6928"/>
          <a:stretch>
            <a:fillRect/>
          </a:stretch>
        </p:blipFill>
        <p:spPr>
          <a:xfrm>
            <a:off x="1981200" y="1600200"/>
            <a:ext cx="4076836" cy="2332856"/>
          </a:xfrm>
        </p:spPr>
      </p:pic>
      <p:pic>
        <p:nvPicPr>
          <p:cNvPr id="5" name="Picture 4" descr="DSC_943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1" y="3212976"/>
            <a:ext cx="4571999" cy="303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5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Mechanical Fire</a:t>
            </a:r>
            <a:endParaRPr lang="en-US" dirty="0"/>
          </a:p>
        </p:txBody>
      </p:sp>
      <p:pic>
        <p:nvPicPr>
          <p:cNvPr id="4" name="Content Placeholder 3" descr="DSC_9438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" b="69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891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Mechanical Fire</a:t>
            </a:r>
            <a:endParaRPr lang="en-US" dirty="0"/>
          </a:p>
        </p:txBody>
      </p:sp>
      <p:pic>
        <p:nvPicPr>
          <p:cNvPr id="6" name="Content Placeholder 5" descr="DSC_172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" b="69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436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Mechanical Fire</a:t>
            </a:r>
            <a:endParaRPr lang="en-US" dirty="0"/>
          </a:p>
        </p:txBody>
      </p:sp>
      <p:pic>
        <p:nvPicPr>
          <p:cNvPr id="4" name="Content Placeholder 3" descr="DSC_176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" b="6928"/>
          <a:stretch>
            <a:fillRect/>
          </a:stretch>
        </p:blipFill>
        <p:spPr>
          <a:xfrm>
            <a:off x="1981200" y="1600200"/>
            <a:ext cx="4328514" cy="2476872"/>
          </a:xfrm>
        </p:spPr>
      </p:pic>
      <p:pic>
        <p:nvPicPr>
          <p:cNvPr id="5" name="Picture 4" descr="inspector-photo (1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3212976"/>
            <a:ext cx="4211960" cy="3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3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00240"/>
            <a:ext cx="8229600" cy="207170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AU" sz="8800" b="1" dirty="0">
                <a:solidFill>
                  <a:srgbClr val="FF0000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1395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46"/>
          </a:xfrm>
        </p:spPr>
        <p:txBody>
          <a:bodyPr/>
          <a:lstStyle/>
          <a:p>
            <a:r>
              <a:rPr lang="en-AU" dirty="0" smtClean="0">
                <a:solidFill>
                  <a:srgbClr val="FFC000"/>
                </a:solidFill>
              </a:rPr>
              <a:t>Tyre Awareness</a:t>
            </a:r>
            <a:endParaRPr lang="en-AU" dirty="0"/>
          </a:p>
        </p:txBody>
      </p:sp>
      <p:pic>
        <p:nvPicPr>
          <p:cNvPr id="4" name="Content Placeholder 3" descr="IMG_196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24167" y="1643051"/>
            <a:ext cx="6278033" cy="4708525"/>
          </a:xfrm>
        </p:spPr>
      </p:pic>
      <p:sp>
        <p:nvSpPr>
          <p:cNvPr id="5" name="TextBox 4"/>
          <p:cNvSpPr txBox="1"/>
          <p:nvPr/>
        </p:nvSpPr>
        <p:spPr>
          <a:xfrm>
            <a:off x="4024298" y="5289216"/>
            <a:ext cx="4786346" cy="1140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b="1" dirty="0">
                <a:solidFill>
                  <a:srgbClr val="FFFF00"/>
                </a:solidFill>
              </a:rPr>
              <a:t>Tread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0051" y="2357431"/>
            <a:ext cx="450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rgbClr val="FF0000"/>
                </a:solidFill>
              </a:rPr>
              <a:t>Measure tread depth here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5917405" y="3107529"/>
            <a:ext cx="571504" cy="71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4810116" y="3071810"/>
            <a:ext cx="785818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4845835" y="3107529"/>
            <a:ext cx="714380" cy="71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4167174" y="2928934"/>
            <a:ext cx="714380" cy="571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6917537" y="3107529"/>
            <a:ext cx="785818" cy="4286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56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FFC000"/>
                </a:solidFill>
              </a:rPr>
              <a:t>Tyre Awareness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FF0000"/>
                </a:solidFill>
              </a:rPr>
              <a:t>Common tyre faults:</a:t>
            </a:r>
          </a:p>
          <a:p>
            <a:endParaRPr lang="en-AU" dirty="0"/>
          </a:p>
        </p:txBody>
      </p:sp>
      <p:pic>
        <p:nvPicPr>
          <p:cNvPr id="4" name="Picture 3" descr="19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38348" y="2357430"/>
            <a:ext cx="7786742" cy="4143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1356" y="2928935"/>
            <a:ext cx="5309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rgbClr val="FF0000"/>
                </a:solidFill>
              </a:rPr>
              <a:t>Run under inflated or flat</a:t>
            </a:r>
          </a:p>
        </p:txBody>
      </p:sp>
    </p:spTree>
    <p:extLst>
      <p:ext uri="{BB962C8B-B14F-4D97-AF65-F5344CB8AC3E}">
        <p14:creationId xmlns:p14="http://schemas.microsoft.com/office/powerpoint/2010/main" val="53341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FFC000"/>
                </a:solidFill>
              </a:rPr>
              <a:t>Tyre Awareness</a:t>
            </a:r>
            <a:endParaRPr lang="en-AU" dirty="0"/>
          </a:p>
        </p:txBody>
      </p:sp>
      <p:pic>
        <p:nvPicPr>
          <p:cNvPr id="4" name="Content Placeholder 3" descr="196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95540" y="1500174"/>
            <a:ext cx="2636365" cy="2590796"/>
          </a:xfrm>
        </p:spPr>
      </p:pic>
      <p:sp>
        <p:nvSpPr>
          <p:cNvPr id="5" name="TextBox 4"/>
          <p:cNvSpPr txBox="1"/>
          <p:nvPr/>
        </p:nvSpPr>
        <p:spPr>
          <a:xfrm>
            <a:off x="5879976" y="2214555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Classic blow out</a:t>
            </a:r>
          </a:p>
        </p:txBody>
      </p:sp>
      <p:pic>
        <p:nvPicPr>
          <p:cNvPr id="3" name="Picture 2" descr="tyre-blow-ou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2924944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FFC000"/>
                </a:solidFill>
              </a:rPr>
              <a:t>Tyre Awareness</a:t>
            </a:r>
            <a:endParaRPr lang="en-AU" dirty="0"/>
          </a:p>
        </p:txBody>
      </p:sp>
      <p:pic>
        <p:nvPicPr>
          <p:cNvPr id="4" name="Content Placeholder 3" descr="IMG_197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56984" y="1600201"/>
            <a:ext cx="6278033" cy="4708525"/>
          </a:xfrm>
        </p:spPr>
      </p:pic>
      <p:sp>
        <p:nvSpPr>
          <p:cNvPr id="5" name="TextBox 4"/>
          <p:cNvSpPr txBox="1"/>
          <p:nvPr/>
        </p:nvSpPr>
        <p:spPr>
          <a:xfrm>
            <a:off x="5381620" y="2571745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Impact damage 2</a:t>
            </a:r>
          </a:p>
        </p:txBody>
      </p:sp>
    </p:spTree>
    <p:extLst>
      <p:ext uri="{BB962C8B-B14F-4D97-AF65-F5344CB8AC3E}">
        <p14:creationId xmlns:p14="http://schemas.microsoft.com/office/powerpoint/2010/main" val="249923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707a5c0d-571a-45f8-9c19-dc8b3b825ef4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R PowerPoint Template">
  <a:themeElements>
    <a:clrScheme name="Custom 1">
      <a:dk1>
        <a:sysClr val="windowText" lastClr="000000"/>
      </a:dk1>
      <a:lt1>
        <a:sysClr val="window" lastClr="FFFFFF"/>
      </a:lt1>
      <a:dk2>
        <a:srgbClr val="3F3F42"/>
      </a:dk2>
      <a:lt2>
        <a:srgbClr val="DEDDDC"/>
      </a:lt2>
      <a:accent1>
        <a:srgbClr val="E82683"/>
      </a:accent1>
      <a:accent2>
        <a:srgbClr val="EB632D"/>
      </a:accent2>
      <a:accent3>
        <a:srgbClr val="E5322C"/>
      </a:accent3>
      <a:accent4>
        <a:srgbClr val="009ED6"/>
      </a:accent4>
      <a:accent5>
        <a:srgbClr val="374B8C"/>
      </a:accent5>
      <a:accent6>
        <a:srgbClr val="6D2D7A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none" rtlCol="0" anchor="b" anchorCtr="0">
        <a:normAutofit fontScale="70000" lnSpcReduction="20000"/>
      </a:bodyPr>
      <a:lstStyle>
        <a:defPPr marL="0" marR="0" indent="0" algn="l" defTabSz="914400" rtl="0" eaLnBrk="1" fontAlgn="auto" latinLnBrk="0" hangingPunct="1">
          <a:lnSpc>
            <a:spcPct val="9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kern="1200" cap="none" spc="0" normalizeH="0" baseline="0" noProof="0" dirty="0" smtClean="0">
            <a:ln>
              <a:noFill/>
            </a:ln>
            <a:solidFill>
              <a:srgbClr val="00529B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Apex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2369</TotalTime>
  <Words>366</Words>
  <Application>Microsoft Office PowerPoint</Application>
  <PresentationFormat>Custom</PresentationFormat>
  <Paragraphs>169</Paragraphs>
  <Slides>54</Slides>
  <Notes>54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Office Theme</vt:lpstr>
      <vt:lpstr>WR PowerPoint Template</vt:lpstr>
      <vt:lpstr>Apex</vt:lpstr>
      <vt:lpstr>PowerPoint Presentation</vt:lpstr>
      <vt:lpstr>Introduction Forensic Vehicle Examinations</vt:lpstr>
      <vt:lpstr>Tyre Awareness</vt:lpstr>
      <vt:lpstr>Tyre Awareness</vt:lpstr>
      <vt:lpstr>Tyre Awareness</vt:lpstr>
      <vt:lpstr>Tyre Awareness</vt:lpstr>
      <vt:lpstr>Tyre Awareness</vt:lpstr>
      <vt:lpstr>Tyre Awareness</vt:lpstr>
      <vt:lpstr>Tyre Awareness</vt:lpstr>
      <vt:lpstr>Tyre Awareness</vt:lpstr>
      <vt:lpstr>Tyre Awareness</vt:lpstr>
      <vt:lpstr>Tyre Awareness</vt:lpstr>
      <vt:lpstr>Tyre Awareness</vt:lpstr>
      <vt:lpstr>Tyre Awareness</vt:lpstr>
      <vt:lpstr>Tyre Repair</vt:lpstr>
      <vt:lpstr>Tyre Repair</vt:lpstr>
      <vt:lpstr>Tyre Repair</vt:lpstr>
      <vt:lpstr>Tyre Repair</vt:lpstr>
      <vt:lpstr>Tyre Repair</vt:lpstr>
      <vt:lpstr>Hoon Driving</vt:lpstr>
      <vt:lpstr>Hoon Driving</vt:lpstr>
      <vt:lpstr>Hoon Driving</vt:lpstr>
      <vt:lpstr>Hoon Driving</vt:lpstr>
      <vt:lpstr>Vehicle Modifications</vt:lpstr>
      <vt:lpstr>Vehicle Modifications</vt:lpstr>
      <vt:lpstr>Vehicle Modifications</vt:lpstr>
      <vt:lpstr>Vehicle Modifications</vt:lpstr>
      <vt:lpstr>Vehicle Modifications</vt:lpstr>
      <vt:lpstr>Fraud Claim</vt:lpstr>
      <vt:lpstr>Fraud Claim</vt:lpstr>
      <vt:lpstr>Fraud Claim</vt:lpstr>
      <vt:lpstr>Fraud Claim</vt:lpstr>
      <vt:lpstr>Fraud Claim</vt:lpstr>
      <vt:lpstr>Fraud Claim</vt:lpstr>
      <vt:lpstr>Fraud Claim</vt:lpstr>
      <vt:lpstr>Fraud Claim</vt:lpstr>
      <vt:lpstr>Fraud Claim</vt:lpstr>
      <vt:lpstr>PowerPoint Presentation</vt:lpstr>
      <vt:lpstr>Vehicle Damage</vt:lpstr>
      <vt:lpstr>Vehicle Damage</vt:lpstr>
      <vt:lpstr>PowerPoint Presentation</vt:lpstr>
      <vt:lpstr>Seat Belts</vt:lpstr>
      <vt:lpstr>Seat Belts</vt:lpstr>
      <vt:lpstr>PowerPoint Presentation</vt:lpstr>
      <vt:lpstr>Brakes</vt:lpstr>
      <vt:lpstr>Light globes</vt:lpstr>
      <vt:lpstr>Light globes</vt:lpstr>
      <vt:lpstr>Filament damage</vt:lpstr>
      <vt:lpstr>Mechanical Fire</vt:lpstr>
      <vt:lpstr>Mechanical Fire</vt:lpstr>
      <vt:lpstr>Mechanical Fire</vt:lpstr>
      <vt:lpstr>Mechanical Fire</vt:lpstr>
      <vt:lpstr>Mechanical Fire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Mr Paul Thomas</cp:lastModifiedBy>
  <cp:revision>193</cp:revision>
  <dcterms:created xsi:type="dcterms:W3CDTF">2013-03-25T10:00:06Z</dcterms:created>
  <dcterms:modified xsi:type="dcterms:W3CDTF">2017-04-13T02:07:31Z</dcterms:modified>
</cp:coreProperties>
</file>