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8"/>
  </p:notesMasterIdLst>
  <p:sldIdLst>
    <p:sldId id="446" r:id="rId3"/>
    <p:sldId id="513" r:id="rId4"/>
    <p:sldId id="514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527" r:id="rId18"/>
    <p:sldId id="528" r:id="rId19"/>
    <p:sldId id="529" r:id="rId20"/>
    <p:sldId id="530" r:id="rId21"/>
    <p:sldId id="531" r:id="rId22"/>
    <p:sldId id="532" r:id="rId23"/>
    <p:sldId id="533" r:id="rId24"/>
    <p:sldId id="534" r:id="rId25"/>
    <p:sldId id="535" r:id="rId26"/>
    <p:sldId id="53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t" initials="k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58" autoAdjust="0"/>
    <p:restoredTop sz="94610" autoAdjust="0"/>
  </p:normalViewPr>
  <p:slideViewPr>
    <p:cSldViewPr>
      <p:cViewPr varScale="1">
        <p:scale>
          <a:sx n="116" d="100"/>
          <a:sy n="116" d="100"/>
        </p:scale>
        <p:origin x="-456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C789A"/>
              </a:solidFill>
            </c:spPr>
          </c:dPt>
          <c:dPt>
            <c:idx val="1"/>
            <c:bubble3D val="0"/>
            <c:spPr>
              <a:noFill/>
              <a:ln>
                <a:solidFill>
                  <a:srgbClr val="5C789A"/>
                </a:solidFill>
              </a:ln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0.41463</cdr:y>
    </cdr:from>
    <cdr:to>
      <cdr:x>0.83333</cdr:x>
      <cdr:y>0.73287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8826" y="1214434"/>
          <a:ext cx="1285871" cy="932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2500" dirty="0" smtClean="0">
              <a:solidFill>
                <a:schemeClr val="bg1"/>
              </a:solidFill>
              <a:latin typeface="Arial Narrow" pitchFamily="34" charset="0"/>
            </a:rPr>
            <a:t>LISTEN 70%</a:t>
          </a:r>
          <a:endParaRPr lang="en-AU" sz="2500" dirty="0">
            <a:solidFill>
              <a:schemeClr val="bg1"/>
            </a:solidFill>
            <a:latin typeface="Arial Narrow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0649A-A8F5-4B98-B8FC-A9F23078FBDE}" type="datetimeFigureOut">
              <a:rPr lang="en-AU" smtClean="0"/>
              <a:t>13/04/2017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9894B-3C9B-47E5-8603-B53697955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674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908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D2DE-1147-459E-A1AF-923704489BB1}" type="datetimeFigureOut">
              <a:rPr lang="en-AU" smtClean="0"/>
              <a:t>13/04/2017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1B6E-4767-4419-BC2E-3D6A78793D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924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D2DE-1147-459E-A1AF-923704489BB1}" type="datetimeFigureOut">
              <a:rPr lang="en-AU" smtClean="0"/>
              <a:t>13/04/2017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1B6E-4767-4419-BC2E-3D6A78793D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2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D2DE-1147-459E-A1AF-923704489BB1}" type="datetimeFigureOut">
              <a:rPr lang="en-AU" smtClean="0"/>
              <a:t>13/04/2017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1B6E-4767-4419-BC2E-3D6A78793D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97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" b="42243"/>
          <a:stretch/>
        </p:blipFill>
        <p:spPr>
          <a:xfrm>
            <a:off x="0" y="1714500"/>
            <a:ext cx="12192000" cy="3197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09600" y="5334000"/>
            <a:ext cx="7416800" cy="685800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00529B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09600" y="6019801"/>
            <a:ext cx="7416800" cy="435575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pic>
        <p:nvPicPr>
          <p:cNvPr id="22" name="Picture 21" descr="William Roberts Lawyers with 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54928" y="381000"/>
            <a:ext cx="4504955" cy="385650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3048000" y="4914900"/>
            <a:ext cx="9144000" cy="114300"/>
            <a:chOff x="570" y="11968"/>
            <a:chExt cx="10800" cy="18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70" y="11968"/>
              <a:ext cx="2160" cy="180"/>
            </a:xfrm>
            <a:prstGeom prst="rect">
              <a:avLst/>
            </a:prstGeom>
            <a:solidFill>
              <a:srgbClr val="3F3F42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1800" dirty="0">
                <a:solidFill>
                  <a:prstClr val="black"/>
                </a:solidFill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2730" y="11968"/>
              <a:ext cx="2160" cy="180"/>
            </a:xfrm>
            <a:prstGeom prst="rect">
              <a:avLst/>
            </a:prstGeom>
            <a:solidFill>
              <a:srgbClr val="00529B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1800" dirty="0">
                <a:solidFill>
                  <a:prstClr val="black"/>
                </a:solidFill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890" y="11968"/>
              <a:ext cx="2160" cy="180"/>
            </a:xfrm>
            <a:prstGeom prst="rect">
              <a:avLst/>
            </a:prstGeom>
            <a:solidFill>
              <a:srgbClr val="7EB4D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1800" dirty="0">
                <a:solidFill>
                  <a:prstClr val="black"/>
                </a:solidFill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50" y="11968"/>
              <a:ext cx="2160" cy="180"/>
            </a:xfrm>
            <a:prstGeom prst="rect">
              <a:avLst/>
            </a:prstGeom>
            <a:solidFill>
              <a:srgbClr val="E36C0A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1800" dirty="0">
                <a:solidFill>
                  <a:prstClr val="black"/>
                </a:solidFill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9210" y="11968"/>
              <a:ext cx="2160" cy="180"/>
            </a:xfrm>
            <a:prstGeom prst="rect">
              <a:avLst/>
            </a:prstGeom>
            <a:solidFill>
              <a:srgbClr val="949BA1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Box 33"/>
          <p:cNvSpPr txBox="1"/>
          <p:nvPr userDrawn="1"/>
        </p:nvSpPr>
        <p:spPr>
          <a:xfrm>
            <a:off x="609600" y="1454260"/>
            <a:ext cx="7213600" cy="169277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800" cap="small" dirty="0" smtClean="0">
                <a:solidFill>
                  <a:srgbClr val="949BA1"/>
                </a:solidFill>
              </a:rPr>
              <a:t>insurance | financial institutions | building and construction</a:t>
            </a:r>
            <a:endParaRPr lang="en-AU" sz="800" cap="small" dirty="0">
              <a:solidFill>
                <a:srgbClr val="949B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6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7381461" y="2209800"/>
            <a:ext cx="4174435" cy="3886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3" name="Title 52"/>
          <p:cNvSpPr>
            <a:spLocks noGrp="1"/>
          </p:cNvSpPr>
          <p:nvPr userDrawn="1">
            <p:ph type="title"/>
          </p:nvPr>
        </p:nvSpPr>
        <p:spPr>
          <a:xfrm>
            <a:off x="609600" y="362126"/>
            <a:ext cx="8110331" cy="11430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3048000" y="6352249"/>
            <a:ext cx="9144000" cy="323333"/>
            <a:chOff x="2286000" y="6352248"/>
            <a:chExt cx="6858000" cy="323333"/>
          </a:xfrm>
        </p:grpSpPr>
        <p:sp>
          <p:nvSpPr>
            <p:cNvPr id="49" name="TextBox 48"/>
            <p:cNvSpPr txBox="1"/>
            <p:nvPr userDrawn="1"/>
          </p:nvSpPr>
          <p:spPr>
            <a:xfrm>
              <a:off x="2286000" y="6506304"/>
              <a:ext cx="5410200" cy="169277"/>
            </a:xfrm>
            <a:prstGeom prst="rect">
              <a:avLst/>
            </a:prstGeom>
            <a:noFill/>
          </p:spPr>
          <p:txBody>
            <a:bodyPr wrap="square" lIns="3600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800" cap="small" dirty="0" smtClean="0">
                  <a:solidFill>
                    <a:srgbClr val="949BA1"/>
                  </a:solidFill>
                </a:rPr>
                <a:t>insurance | financial institutions | building and construction</a:t>
              </a:r>
              <a:endParaRPr lang="en-AU" sz="800" cap="small" dirty="0">
                <a:solidFill>
                  <a:srgbClr val="949BA1"/>
                </a:solidFill>
              </a:endParaRPr>
            </a:p>
          </p:txBody>
        </p:sp>
        <p:grpSp>
          <p:nvGrpSpPr>
            <p:cNvPr id="56" name="Group 2"/>
            <p:cNvGrpSpPr>
              <a:grpSpLocks/>
            </p:cNvGrpSpPr>
            <p:nvPr userDrawn="1"/>
          </p:nvGrpSpPr>
          <p:grpSpPr bwMode="auto">
            <a:xfrm>
              <a:off x="2286000" y="6352248"/>
              <a:ext cx="6858000" cy="114300"/>
              <a:chOff x="570" y="11968"/>
              <a:chExt cx="10800" cy="180"/>
            </a:xfrm>
          </p:grpSpPr>
          <p:sp>
            <p:nvSpPr>
              <p:cNvPr id="57" name="Rectangle 3"/>
              <p:cNvSpPr>
                <a:spLocks noChangeArrowheads="1"/>
              </p:cNvSpPr>
              <p:nvPr/>
            </p:nvSpPr>
            <p:spPr bwMode="auto">
              <a:xfrm>
                <a:off x="570" y="11968"/>
                <a:ext cx="2160" cy="180"/>
              </a:xfrm>
              <a:prstGeom prst="rect">
                <a:avLst/>
              </a:prstGeom>
              <a:solidFill>
                <a:srgbClr val="3F3F42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ectangle 4"/>
              <p:cNvSpPr>
                <a:spLocks noChangeArrowheads="1"/>
              </p:cNvSpPr>
              <p:nvPr/>
            </p:nvSpPr>
            <p:spPr bwMode="auto">
              <a:xfrm>
                <a:off x="2730" y="11968"/>
                <a:ext cx="2160" cy="180"/>
              </a:xfrm>
              <a:prstGeom prst="rect">
                <a:avLst/>
              </a:prstGeom>
              <a:solidFill>
                <a:srgbClr val="00529B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ectangle 5"/>
              <p:cNvSpPr>
                <a:spLocks noChangeArrowheads="1"/>
              </p:cNvSpPr>
              <p:nvPr/>
            </p:nvSpPr>
            <p:spPr bwMode="auto">
              <a:xfrm>
                <a:off x="4890" y="11968"/>
                <a:ext cx="2160" cy="180"/>
              </a:xfrm>
              <a:prstGeom prst="rect">
                <a:avLst/>
              </a:prstGeom>
              <a:solidFill>
                <a:srgbClr val="7EB4D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6"/>
              <p:cNvSpPr>
                <a:spLocks noChangeArrowheads="1"/>
              </p:cNvSpPr>
              <p:nvPr/>
            </p:nvSpPr>
            <p:spPr bwMode="auto">
              <a:xfrm>
                <a:off x="7050" y="11968"/>
                <a:ext cx="2160" cy="180"/>
              </a:xfrm>
              <a:prstGeom prst="rect">
                <a:avLst/>
              </a:prstGeom>
              <a:solidFill>
                <a:srgbClr val="E36C0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7"/>
              <p:cNvSpPr>
                <a:spLocks noChangeArrowheads="1"/>
              </p:cNvSpPr>
              <p:nvPr/>
            </p:nvSpPr>
            <p:spPr bwMode="auto">
              <a:xfrm>
                <a:off x="9210" y="11968"/>
                <a:ext cx="2160" cy="180"/>
              </a:xfrm>
              <a:prstGeom prst="rect">
                <a:avLst/>
              </a:prstGeom>
              <a:solidFill>
                <a:srgbClr val="949BA1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3" name="Content Placeholder 2"/>
          <p:cNvSpPr>
            <a:spLocks noGrp="1"/>
          </p:cNvSpPr>
          <p:nvPr>
            <p:ph idx="12"/>
          </p:nvPr>
        </p:nvSpPr>
        <p:spPr>
          <a:xfrm>
            <a:off x="609601" y="2209800"/>
            <a:ext cx="6541477" cy="3886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505127"/>
            <a:ext cx="8112369" cy="435575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5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/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209800"/>
            <a:ext cx="10933044" cy="3886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7" name="Title 52"/>
          <p:cNvSpPr>
            <a:spLocks noGrp="1"/>
          </p:cNvSpPr>
          <p:nvPr>
            <p:ph type="title"/>
          </p:nvPr>
        </p:nvSpPr>
        <p:spPr>
          <a:xfrm>
            <a:off x="609600" y="362126"/>
            <a:ext cx="8110331" cy="11430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3048000" y="6352249"/>
            <a:ext cx="9144000" cy="323333"/>
            <a:chOff x="2286000" y="6352248"/>
            <a:chExt cx="6858000" cy="323333"/>
          </a:xfrm>
        </p:grpSpPr>
        <p:sp>
          <p:nvSpPr>
            <p:cNvPr id="50" name="TextBox 49"/>
            <p:cNvSpPr txBox="1"/>
            <p:nvPr userDrawn="1"/>
          </p:nvSpPr>
          <p:spPr>
            <a:xfrm>
              <a:off x="2286000" y="6506304"/>
              <a:ext cx="5410200" cy="169277"/>
            </a:xfrm>
            <a:prstGeom prst="rect">
              <a:avLst/>
            </a:prstGeom>
            <a:noFill/>
          </p:spPr>
          <p:txBody>
            <a:bodyPr wrap="square" lIns="3600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800" cap="small" dirty="0" smtClean="0">
                  <a:solidFill>
                    <a:srgbClr val="949BA1"/>
                  </a:solidFill>
                </a:rPr>
                <a:t>insurance | financial institutions | building and construction</a:t>
              </a:r>
              <a:endParaRPr lang="en-AU" sz="800" cap="small" dirty="0">
                <a:solidFill>
                  <a:srgbClr val="949BA1"/>
                </a:solidFill>
              </a:endParaRP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7631430" y="6506304"/>
              <a:ext cx="1055370" cy="169277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800" cap="small" dirty="0" smtClean="0">
                  <a:solidFill>
                    <a:srgbClr val="949BA1"/>
                  </a:solidFill>
                </a:rPr>
                <a:t>slide </a:t>
              </a:r>
              <a:fld id="{C7F58ACB-D979-474F-B5EF-96778AE3E13F}" type="slidenum">
                <a:rPr lang="en-AU" sz="600" cap="small" smtClean="0">
                  <a:solidFill>
                    <a:srgbClr val="949BA1"/>
                  </a:solidFill>
                </a:rPr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t>‹#›</a:t>
              </a:fld>
              <a:endParaRPr lang="en-AU" sz="700" cap="small" dirty="0">
                <a:solidFill>
                  <a:srgbClr val="949BA1"/>
                </a:solidFill>
              </a:endParaRPr>
            </a:p>
          </p:txBody>
        </p:sp>
        <p:grpSp>
          <p:nvGrpSpPr>
            <p:cNvPr id="52" name="Group 2"/>
            <p:cNvGrpSpPr>
              <a:grpSpLocks/>
            </p:cNvGrpSpPr>
            <p:nvPr userDrawn="1"/>
          </p:nvGrpSpPr>
          <p:grpSpPr bwMode="auto">
            <a:xfrm>
              <a:off x="2286000" y="6352248"/>
              <a:ext cx="6858000" cy="114300"/>
              <a:chOff x="570" y="11968"/>
              <a:chExt cx="10800" cy="180"/>
            </a:xfrm>
          </p:grpSpPr>
          <p:sp>
            <p:nvSpPr>
              <p:cNvPr id="53" name="Rectangle 3"/>
              <p:cNvSpPr>
                <a:spLocks noChangeArrowheads="1"/>
              </p:cNvSpPr>
              <p:nvPr/>
            </p:nvSpPr>
            <p:spPr bwMode="auto">
              <a:xfrm>
                <a:off x="570" y="11968"/>
                <a:ext cx="2160" cy="180"/>
              </a:xfrm>
              <a:prstGeom prst="rect">
                <a:avLst/>
              </a:prstGeom>
              <a:solidFill>
                <a:srgbClr val="3F3F42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ectangle 4"/>
              <p:cNvSpPr>
                <a:spLocks noChangeArrowheads="1"/>
              </p:cNvSpPr>
              <p:nvPr/>
            </p:nvSpPr>
            <p:spPr bwMode="auto">
              <a:xfrm>
                <a:off x="2730" y="11968"/>
                <a:ext cx="2160" cy="180"/>
              </a:xfrm>
              <a:prstGeom prst="rect">
                <a:avLst/>
              </a:prstGeom>
              <a:solidFill>
                <a:srgbClr val="00529B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5"/>
              <p:cNvSpPr>
                <a:spLocks noChangeArrowheads="1"/>
              </p:cNvSpPr>
              <p:nvPr/>
            </p:nvSpPr>
            <p:spPr bwMode="auto">
              <a:xfrm>
                <a:off x="4890" y="11968"/>
                <a:ext cx="2160" cy="180"/>
              </a:xfrm>
              <a:prstGeom prst="rect">
                <a:avLst/>
              </a:prstGeom>
              <a:solidFill>
                <a:srgbClr val="7EB4D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auto">
              <a:xfrm>
                <a:off x="7050" y="11968"/>
                <a:ext cx="2160" cy="180"/>
              </a:xfrm>
              <a:prstGeom prst="rect">
                <a:avLst/>
              </a:prstGeom>
              <a:solidFill>
                <a:srgbClr val="E36C0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9210" y="11968"/>
                <a:ext cx="2160" cy="180"/>
              </a:xfrm>
              <a:prstGeom prst="rect">
                <a:avLst/>
              </a:prstGeom>
              <a:solidFill>
                <a:srgbClr val="949BA1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09600" y="1505127"/>
            <a:ext cx="8112369" cy="435575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page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126" y="194734"/>
            <a:ext cx="1276949" cy="4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4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209800"/>
            <a:ext cx="10933044" cy="3886200"/>
          </a:xfrm>
        </p:spPr>
        <p:txBody>
          <a:bodyPr numCol="2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7" name="Title 52"/>
          <p:cNvSpPr>
            <a:spLocks noGrp="1"/>
          </p:cNvSpPr>
          <p:nvPr>
            <p:ph type="title"/>
          </p:nvPr>
        </p:nvSpPr>
        <p:spPr>
          <a:xfrm>
            <a:off x="609600" y="362126"/>
            <a:ext cx="8110331" cy="11430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grpSp>
        <p:nvGrpSpPr>
          <p:cNvPr id="4" name="Group 48"/>
          <p:cNvGrpSpPr/>
          <p:nvPr userDrawn="1"/>
        </p:nvGrpSpPr>
        <p:grpSpPr>
          <a:xfrm>
            <a:off x="3048000" y="6352249"/>
            <a:ext cx="9144000" cy="323333"/>
            <a:chOff x="2286000" y="6352248"/>
            <a:chExt cx="6858000" cy="323333"/>
          </a:xfrm>
        </p:grpSpPr>
        <p:sp>
          <p:nvSpPr>
            <p:cNvPr id="50" name="TextBox 49"/>
            <p:cNvSpPr txBox="1"/>
            <p:nvPr userDrawn="1"/>
          </p:nvSpPr>
          <p:spPr>
            <a:xfrm>
              <a:off x="2286000" y="6506304"/>
              <a:ext cx="5410200" cy="169277"/>
            </a:xfrm>
            <a:prstGeom prst="rect">
              <a:avLst/>
            </a:prstGeom>
            <a:noFill/>
          </p:spPr>
          <p:txBody>
            <a:bodyPr wrap="square" lIns="3600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800" cap="small" dirty="0" smtClean="0">
                  <a:solidFill>
                    <a:srgbClr val="949BA1"/>
                  </a:solidFill>
                </a:rPr>
                <a:t>insurance | financial institutions | building and construction</a:t>
              </a:r>
              <a:endParaRPr lang="en-AU" sz="800" cap="small" dirty="0">
                <a:solidFill>
                  <a:srgbClr val="949BA1"/>
                </a:solidFill>
              </a:endParaRP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7631430" y="6506304"/>
              <a:ext cx="1055370" cy="169277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800" cap="small" dirty="0" smtClean="0">
                  <a:solidFill>
                    <a:srgbClr val="949BA1"/>
                  </a:solidFill>
                </a:rPr>
                <a:t>slide </a:t>
              </a:r>
              <a:fld id="{C7F58ACB-D979-474F-B5EF-96778AE3E13F}" type="slidenum">
                <a:rPr lang="en-AU" sz="600" cap="small" smtClean="0">
                  <a:solidFill>
                    <a:srgbClr val="949BA1"/>
                  </a:solidFill>
                </a:rPr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t>‹#›</a:t>
              </a:fld>
              <a:endParaRPr lang="en-AU" sz="700" cap="small" dirty="0">
                <a:solidFill>
                  <a:srgbClr val="949BA1"/>
                </a:solidFill>
              </a:endParaRPr>
            </a:p>
          </p:txBody>
        </p:sp>
        <p:grpSp>
          <p:nvGrpSpPr>
            <p:cNvPr id="5" name="Group 2"/>
            <p:cNvGrpSpPr>
              <a:grpSpLocks/>
            </p:cNvGrpSpPr>
            <p:nvPr userDrawn="1"/>
          </p:nvGrpSpPr>
          <p:grpSpPr bwMode="auto">
            <a:xfrm>
              <a:off x="2286000" y="6352248"/>
              <a:ext cx="6858000" cy="114300"/>
              <a:chOff x="570" y="11968"/>
              <a:chExt cx="10800" cy="180"/>
            </a:xfrm>
          </p:grpSpPr>
          <p:sp>
            <p:nvSpPr>
              <p:cNvPr id="53" name="Rectangle 3"/>
              <p:cNvSpPr>
                <a:spLocks noChangeArrowheads="1"/>
              </p:cNvSpPr>
              <p:nvPr/>
            </p:nvSpPr>
            <p:spPr bwMode="auto">
              <a:xfrm>
                <a:off x="570" y="11968"/>
                <a:ext cx="2160" cy="180"/>
              </a:xfrm>
              <a:prstGeom prst="rect">
                <a:avLst/>
              </a:prstGeom>
              <a:solidFill>
                <a:srgbClr val="3F3F42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ectangle 4"/>
              <p:cNvSpPr>
                <a:spLocks noChangeArrowheads="1"/>
              </p:cNvSpPr>
              <p:nvPr/>
            </p:nvSpPr>
            <p:spPr bwMode="auto">
              <a:xfrm>
                <a:off x="2730" y="11968"/>
                <a:ext cx="2160" cy="180"/>
              </a:xfrm>
              <a:prstGeom prst="rect">
                <a:avLst/>
              </a:prstGeom>
              <a:solidFill>
                <a:srgbClr val="00529B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5"/>
              <p:cNvSpPr>
                <a:spLocks noChangeArrowheads="1"/>
              </p:cNvSpPr>
              <p:nvPr/>
            </p:nvSpPr>
            <p:spPr bwMode="auto">
              <a:xfrm>
                <a:off x="4890" y="11968"/>
                <a:ext cx="2160" cy="180"/>
              </a:xfrm>
              <a:prstGeom prst="rect">
                <a:avLst/>
              </a:prstGeom>
              <a:solidFill>
                <a:srgbClr val="7EB4D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auto">
              <a:xfrm>
                <a:off x="7050" y="11968"/>
                <a:ext cx="2160" cy="180"/>
              </a:xfrm>
              <a:prstGeom prst="rect">
                <a:avLst/>
              </a:prstGeom>
              <a:solidFill>
                <a:srgbClr val="E36C0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9210" y="11968"/>
                <a:ext cx="2160" cy="180"/>
              </a:xfrm>
              <a:prstGeom prst="rect">
                <a:avLst/>
              </a:prstGeom>
              <a:solidFill>
                <a:srgbClr val="949BA1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09600" y="1505127"/>
            <a:ext cx="8112369" cy="435575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page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126" y="194734"/>
            <a:ext cx="1276949" cy="4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6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D2DE-1147-459E-A1AF-923704489BB1}" type="datetimeFigureOut">
              <a:rPr lang="en-AU" smtClean="0"/>
              <a:t>13/04/2017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1B6E-4767-4419-BC2E-3D6A78793D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77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D2DE-1147-459E-A1AF-923704489BB1}" type="datetimeFigureOut">
              <a:rPr lang="en-AU" smtClean="0"/>
              <a:t>13/04/2017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1B6E-4767-4419-BC2E-3D6A78793D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913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D2DE-1147-459E-A1AF-923704489BB1}" type="datetimeFigureOut">
              <a:rPr lang="en-AU" smtClean="0"/>
              <a:t>13/04/2017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1B6E-4767-4419-BC2E-3D6A78793D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518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D2DE-1147-459E-A1AF-923704489BB1}" type="datetimeFigureOut">
              <a:rPr lang="en-AU" smtClean="0"/>
              <a:t>13/04/2017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1B6E-4767-4419-BC2E-3D6A78793D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131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D2DE-1147-459E-A1AF-923704489BB1}" type="datetimeFigureOut">
              <a:rPr lang="en-AU" smtClean="0"/>
              <a:t>13/04/2017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1B6E-4767-4419-BC2E-3D6A78793D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170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D2DE-1147-459E-A1AF-923704489BB1}" type="datetimeFigureOut">
              <a:rPr lang="en-AU" smtClean="0"/>
              <a:t>13/04/2017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1B6E-4767-4419-BC2E-3D6A78793D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80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D2DE-1147-459E-A1AF-923704489BB1}" type="datetimeFigureOut">
              <a:rPr lang="en-AU" smtClean="0"/>
              <a:t>13/04/2017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1B6E-4767-4419-BC2E-3D6A78793D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061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D2DE-1147-459E-A1AF-923704489BB1}" type="datetimeFigureOut">
              <a:rPr lang="en-AU" smtClean="0"/>
              <a:t>13/04/2017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1B6E-4767-4419-BC2E-3D6A78793D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810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CD2DE-1147-459E-A1AF-923704489BB1}" type="datetimeFigureOut">
              <a:rPr lang="en-AU" smtClean="0"/>
              <a:t>13/04/2017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51B6E-4767-4419-BC2E-3D6A78793D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84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209800"/>
            <a:ext cx="10919791" cy="387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6" name="Title 52"/>
          <p:cNvSpPr txBox="1">
            <a:spLocks/>
          </p:cNvSpPr>
          <p:nvPr/>
        </p:nvSpPr>
        <p:spPr>
          <a:xfrm>
            <a:off x="609600" y="362126"/>
            <a:ext cx="8110331" cy="1143000"/>
          </a:xfrm>
          <a:prstGeom prst="rect">
            <a:avLst/>
          </a:prstGeom>
        </p:spPr>
        <p:txBody>
          <a:bodyPr anchor="b" anchorCtr="0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0529B"/>
                </a:solidFill>
              </a:rPr>
              <a:t>Click to edit Master title style</a:t>
            </a:r>
            <a:endParaRPr lang="en-AU" sz="3600" dirty="0">
              <a:solidFill>
                <a:srgbClr val="00529B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048000" y="6352249"/>
            <a:ext cx="9144000" cy="323333"/>
            <a:chOff x="2286000" y="6352248"/>
            <a:chExt cx="6858000" cy="323333"/>
          </a:xfrm>
        </p:grpSpPr>
        <p:sp>
          <p:nvSpPr>
            <p:cNvPr id="58" name="TextBox 57"/>
            <p:cNvSpPr txBox="1"/>
            <p:nvPr userDrawn="1"/>
          </p:nvSpPr>
          <p:spPr>
            <a:xfrm>
              <a:off x="2286000" y="6506304"/>
              <a:ext cx="5410200" cy="169277"/>
            </a:xfrm>
            <a:prstGeom prst="rect">
              <a:avLst/>
            </a:prstGeom>
            <a:noFill/>
          </p:spPr>
          <p:txBody>
            <a:bodyPr wrap="square" lIns="3600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800" cap="small" dirty="0" smtClean="0">
                  <a:solidFill>
                    <a:srgbClr val="949BA1"/>
                  </a:solidFill>
                </a:rPr>
                <a:t>insurance | financial institutions | building and construction</a:t>
              </a:r>
              <a:endParaRPr lang="en-AU" sz="800" cap="small" dirty="0">
                <a:solidFill>
                  <a:srgbClr val="949BA1"/>
                </a:solidFill>
              </a:endParaRP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7631430" y="6506304"/>
              <a:ext cx="1055370" cy="169277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800" cap="small" dirty="0" smtClean="0">
                  <a:solidFill>
                    <a:srgbClr val="949BA1"/>
                  </a:solidFill>
                </a:rPr>
                <a:t>slide </a:t>
              </a:r>
              <a:fld id="{C7F58ACB-D979-474F-B5EF-96778AE3E13F}" type="slidenum">
                <a:rPr lang="en-AU" sz="600" cap="small" smtClean="0">
                  <a:solidFill>
                    <a:srgbClr val="949BA1"/>
                  </a:solidFill>
                </a:rPr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t>‹#›</a:t>
              </a:fld>
              <a:endParaRPr lang="en-AU" sz="700" cap="small" dirty="0">
                <a:solidFill>
                  <a:srgbClr val="949BA1"/>
                </a:solidFill>
              </a:endParaRPr>
            </a:p>
          </p:txBody>
        </p:sp>
        <p:grpSp>
          <p:nvGrpSpPr>
            <p:cNvPr id="60" name="Group 2"/>
            <p:cNvGrpSpPr>
              <a:grpSpLocks/>
            </p:cNvGrpSpPr>
            <p:nvPr userDrawn="1"/>
          </p:nvGrpSpPr>
          <p:grpSpPr bwMode="auto">
            <a:xfrm>
              <a:off x="2286000" y="6352248"/>
              <a:ext cx="6858000" cy="114300"/>
              <a:chOff x="570" y="11968"/>
              <a:chExt cx="10800" cy="180"/>
            </a:xfrm>
          </p:grpSpPr>
          <p:sp>
            <p:nvSpPr>
              <p:cNvPr id="61" name="Rectangle 3"/>
              <p:cNvSpPr>
                <a:spLocks noChangeArrowheads="1"/>
              </p:cNvSpPr>
              <p:nvPr/>
            </p:nvSpPr>
            <p:spPr bwMode="auto">
              <a:xfrm>
                <a:off x="570" y="11968"/>
                <a:ext cx="2160" cy="180"/>
              </a:xfrm>
              <a:prstGeom prst="rect">
                <a:avLst/>
              </a:prstGeom>
              <a:solidFill>
                <a:srgbClr val="3F3F42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ectangle 4"/>
              <p:cNvSpPr>
                <a:spLocks noChangeArrowheads="1"/>
              </p:cNvSpPr>
              <p:nvPr/>
            </p:nvSpPr>
            <p:spPr bwMode="auto">
              <a:xfrm>
                <a:off x="2730" y="11968"/>
                <a:ext cx="2160" cy="180"/>
              </a:xfrm>
              <a:prstGeom prst="rect">
                <a:avLst/>
              </a:prstGeom>
              <a:solidFill>
                <a:srgbClr val="00529B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5"/>
              <p:cNvSpPr>
                <a:spLocks noChangeArrowheads="1"/>
              </p:cNvSpPr>
              <p:nvPr/>
            </p:nvSpPr>
            <p:spPr bwMode="auto">
              <a:xfrm>
                <a:off x="4890" y="11968"/>
                <a:ext cx="2160" cy="180"/>
              </a:xfrm>
              <a:prstGeom prst="rect">
                <a:avLst/>
              </a:prstGeom>
              <a:solidFill>
                <a:srgbClr val="7EB4D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Rectangle 6"/>
              <p:cNvSpPr>
                <a:spLocks noChangeArrowheads="1"/>
              </p:cNvSpPr>
              <p:nvPr/>
            </p:nvSpPr>
            <p:spPr bwMode="auto">
              <a:xfrm>
                <a:off x="7050" y="11968"/>
                <a:ext cx="2160" cy="180"/>
              </a:xfrm>
              <a:prstGeom prst="rect">
                <a:avLst/>
              </a:prstGeom>
              <a:solidFill>
                <a:srgbClr val="E36C0A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7"/>
              <p:cNvSpPr>
                <a:spLocks noChangeArrowheads="1"/>
              </p:cNvSpPr>
              <p:nvPr/>
            </p:nvSpPr>
            <p:spPr bwMode="auto">
              <a:xfrm>
                <a:off x="9210" y="11968"/>
                <a:ext cx="2160" cy="180"/>
              </a:xfrm>
              <a:prstGeom prst="rect">
                <a:avLst/>
              </a:prstGeom>
              <a:solidFill>
                <a:srgbClr val="949BA1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8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6" name="Subtitle 2"/>
          <p:cNvSpPr txBox="1">
            <a:spLocks/>
          </p:cNvSpPr>
          <p:nvPr/>
        </p:nvSpPr>
        <p:spPr>
          <a:xfrm>
            <a:off x="609600" y="1505127"/>
            <a:ext cx="8112369" cy="4355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F67824"/>
              </a:buClr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3F3F42"/>
                </a:solidFill>
              </a:rPr>
              <a:t>Subtitle of the page</a:t>
            </a:r>
            <a:endParaRPr lang="en-US" sz="2000" dirty="0">
              <a:solidFill>
                <a:srgbClr val="3F3F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0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00529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67824"/>
        </a:buClr>
        <a:buFont typeface="Arial" pitchFamily="34" charset="0"/>
        <a:buChar char="•"/>
        <a:defRPr sz="1800" kern="1200">
          <a:solidFill>
            <a:srgbClr val="3F3F4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F3F4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F3F4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3F3F4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3F3F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0" y="2552998"/>
            <a:ext cx="9144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AU" sz="3600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Robert </a:t>
            </a:r>
            <a:r>
              <a:rPr lang="en-AU" sz="3600" b="1" dirty="0" err="1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Ishak</a:t>
            </a:r>
            <a:endParaRPr lang="en-AU" sz="4400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A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William Roberts Lawyers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0359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2"/>
          <p:cNvSpPr>
            <a:spLocks noChangeAspect="1" noChangeArrowheads="1"/>
          </p:cNvSpPr>
          <p:nvPr/>
        </p:nvSpPr>
        <p:spPr bwMode="auto">
          <a:xfrm>
            <a:off x="98451988" y="77957377"/>
            <a:ext cx="295196" cy="12732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254A6F"/>
              </a:gs>
            </a:gsLst>
            <a:lin ang="5400000" scaled="1"/>
          </a:gradFill>
          <a:ln w="9525" algn="in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-27384"/>
            <a:ext cx="9289032" cy="117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29" name="Picture 5" descr="tansparent-logo-blue with white wri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4626" y="76301096"/>
            <a:ext cx="2897778" cy="289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39" y="162573"/>
            <a:ext cx="812545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368710" y="357770"/>
            <a:ext cx="79208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lnSpc>
                <a:spcPct val="125000"/>
              </a:lnSpc>
              <a:spcAft>
                <a:spcPts val="600"/>
              </a:spcAft>
            </a:pPr>
            <a:r>
              <a:rPr lang="en-AU" sz="2000" b="1" kern="1400" cap="small" dirty="0">
                <a:solidFill>
                  <a:srgbClr val="FFFFFF"/>
                </a:solidFill>
                <a:latin typeface="Arial"/>
              </a:rPr>
              <a:t>International Association of Auto Theft Investigators</a:t>
            </a:r>
            <a:endParaRPr lang="en-AU" sz="500" kern="1400" cap="small" dirty="0">
              <a:solidFill>
                <a:srgbClr val="000000"/>
              </a:solidFill>
            </a:endParaRPr>
          </a:p>
        </p:txBody>
      </p:sp>
      <p:sp>
        <p:nvSpPr>
          <p:cNvPr id="6" name="AutoShape 7" descr="data:image/jpeg;base64,/9j/4AAQSkZJRgABAQAAAQABAAD/2wCEAAkGBxQTEhQREhMUFhMXGSAbGBgWGCEdIBwgHyciHSAiHyMcISgiJhwmIRwgLTEiJisrLi4xHx8zOTcsNygtLisBCgoKDg0OGxAQGzAmHCQ3NzIvLC0yLCw0NCw3NCwtLC4sNTQsLCwsNDQ3NDAsNCwsLCwsLiwsLCw1LCwsLCwsLP/AABEIADYAvAMBIgACEQEDEQH/xAAbAAEAAgMBAQAAAAAAAAAAAAAABQYDBAcCAf/EADcQAAIBAwMCBAQEBQMFAAAAAAECAwAEEQUSIQYxEyJBUQcyYXEUgZGhFSNCUsEzsdEWNGKCov/EABcBAQEBAQAAAAAAAAAAAAAAAAABAgP/xAAdEQADAAIDAQEAAAAAAAAAAAAAARECIRIxUUHB/9oADAMBAAIRAxEAPwDuNVbqzri3s432uktwOEhVssW9AcZwPevfXXV0VhDliTNICIo17k9s/QAkc1z/AKB6YhgAnvNzOylgApO85wRkepY4C92OfQVvHHVZjLLcRsWXVes3MbIkcKMf6gp3LntxkgfTNYdI1XWbdWAZbkEbh4gLFRkjOV9Mg8H2NWw6MfFVpC8KyHypEVPhgZYb2Y4AznAUYBJ5qPsLRZlDobiJ2lZF3bTtAzh2HlIByex4JNbq8Mx+njpD4lEs0OphIH7xyYwre4PoCP8ANdGtrhJFDxsrIeQynIP5iqN1LpMM8ZhuItlwNoBUFxJk7QwIGSM4yx5TOTx3hPhpry2EjaVc5UmQmFj2OeCp9jkfbmsvFNVFWTTjOs0qofFC2d7RfCkkilM0UaOkjJgyOqc7SMjn1rQ+FnUxksJBcufFtCVmLnLYGSC2ec8EZ91NZ46prluF+pXHOkrq4n1s/iZJgrx+OIfFcKmcFFKhtvC4z6E5rqd7rcEUgieQeKwyI1Bd8e+1AWx9cUyxgWVJClRr67B+Fa9WRWgVC+9exA54qkfC7X7h7m9s70kThhMqk527vmQZ/pXK4H1NFi42VvZ0aaZUUu7BVHJZjgD7k1js7yOVd8UiSLnG5GDDP3Fc5+Iuo79T020bcYQ5kkTYx3kcrwAdwG09s9z7VdBe21tjL7GuHLqhB3ux74TG8/bHFHjolJmlaOnaxBOjSQyo6qSGIPykdwwPII9jitWDqm0dkVZ0zISIzyFcjuEYjax5/pJqRlqJilKVCilKUApSlAKUpQHJPik8c2p2VuAfEjVi3/uV2j9ianeoNRe0HLRt4AxFxtUGTcFJBOGZEQ+ozuNQfxPjSDU7O5B/mSKwYenkI2n/AOiKsFxZRS74oVeNJFHhtyo8VMyLtYg5DBzzz8pHpXX4jl9ZAde9WxRXSxyxMSsS4cAeYPySQfYgcfU1l0pGnQzxNazInn2hwCNvmAfjI7c1pyaTDebYbiPdLEpQiMsDEigfNLIADIXJI3cHJHpmonTeiVt7g3BnkNquASqkPk5A3ovPhg43Hsa1FCV0vmr9QN+I24HkjWdBwGTAy6+7BlPsAMevGKr8RIBbXdpd3BEm2QPIUXGRn0GTyMCprTbV5Ee5kx4lwPDj8NmKsDjxXCMoI4XOMkfrUB16bee5s7YBoopZFLggqw3nc2QeQ2WH2zUx7GXReviDqUQtrcmRcPc28i890WWN2YDvtC8k+nFVbUenZP4wUh/7S/QSTEcqVQhnAI48xx+Tmrd111E2mWizxwJJGhCFTIUwOy48rZ/b0rW6s60lsDbGa2DxygmQxyEmPbt3HGzzAbhzkVnGzRvKfStWF9H/ANSSSb12NH4YbPlL8DaD2znjHvxTRb86fq9+9+rqtwQYptjMu0EkDIB9CB91q96jrjg2pt1iljuH2hzIVxlS+RhWyMKfatGHqx52vPwkCyC0Yo25yGd1GSqKqsfTAJ7mlfhIRer39tO1pplvJ4cTPvfC7doQhlTEi4y7EcEHIDcciq/1kf4frFpeLK8pcbZwQu5V4XJEarwQ2Rxk7DVw6k6ruLS2mumtU2RsoCtKQzZC5P8ApkABmI9flrLfdRXUUMk5toyiwCYHxWAOe6Z8P5gOfzom0VpFP6u1eBta02dJUaGNTvkU5Vc7vmI4Hcd6ydUeJb60l9MZxatDsSaFA4Q+xyrAZP0yc8etW7QuoLq5itpVto1WeN5CTKxCBSoUE+Hyzbicf+J71pdJdY3F9bx3MdrGFaTYV8ViVH9x/l4wKtf4SFdvunIpLTUpNNmuZ5rna0m9cK2GLEJiNAWOW4ye/wBa1bKCyvrS1tLm5vopYcYhWEKysBjjEBbHP37Vd+jeqZb2W6jeBIhbSGIlZS+5gSOAUXjissOuXTTSxLbRERzCPd4rdiu/cR4fAAIGPc0r6LF2WWlUiw6yuZnv4o7SNnsyBtEzfzCd3y/y+Pl/etteqJzqMmnCCLKR+IJDK3KntkeHwfzNY4s1yRbKVWNR6neCMNLCqvliw3+UKrbVOSATu4IGP8ZnNMvPFjDldpyQwznBHB59RUgpt0pSoUUpSgKx110fFqEQ3ZWaMExOvcHvg+4JArn3SPWCywC2uXZTEclVA3EjIwCeVAbB3D5SOeK7RVT6q6DtrpHZI1iuTykyDBDfXHcH1reOSkZjLF9ohp9QaUBJSwcfNJDjJwcKSG8pIJBBGRz25FZ5blHkDwrO+F/02IwR64OScNlcjn0xiqva9JaxAhkxC7LyFV/McHPBwBnIHB74FYtE07VrpTsiECpwGmZhyBtwAOew5zx271uL0xX4WK+6oWEfipZcTrnyhQU2MPKB7DPPHmYjBwBxHfDXQVv5G1S53MVkxCp7ZHJZvc5P2rc6P+G772m1TZKw4jiByi+7HsMn2rpNrbJGoSNVVB2VRgD9KjyS0jSxb2zn/wAd5ANLYEgEyLgE8n7VNavJDLeWMbNG6SQzjaSCGDCP09Qeas01sj43orY7bgDj9a8iyjyD4aZHY7Rx9uKxy1DUOYadps+n6ha6eSz2TTGW2duShCOGQn14bP5Z9689V6bCgudUsLl7a5WRldFYESujbSNnfcTnA5zntyTXVmQHGQDjkZ9Kxfg492/w03f3bRn9e9Xnuk4FB+KV2x0MmfakzrHuU8ebILAA+3PHpUz1Bcp/BpG3rtNtgHIwTtx3qzzWyPjeitjtuAOP1r4bRNuzYm3+3aMfp2qciwrfw4uUGlWrF12rENxyMDHfJ9MVA/AWVTpgUMCwkbIzyM4xkV0JbVApQIgU9xtGD9xSG1ROURVJ77VA/wBqctMTooXw9It77VIJjske48VA3G9GLHK57gZGcdsirL01zJeTDmOSbKN6MFRFJH03A8/Spie1R/nRWx/coP8AvWXaMYwMdsUeVCUOb/DK5RtS1ja6tuljK4YHIHiZIx3HIrFKkcvUFwjSFR+ECkpIVIPtlSORnsa6PFZxqcrGin3CgH9q8vp8RJJijJPJyg/4q8t0LHUIuzs7e5iT+sQExK6kqcp5GwVPbK9vpUvZ2qRIscahUUYAHpXuKJVG1VCj2AwP2r3WaaFKUq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616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5509344"/>
            <a:ext cx="4318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52739" y="4022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8" name="Title 17"/>
          <p:cNvSpPr txBox="1">
            <a:spLocks noGrp="1"/>
          </p:cNvSpPr>
          <p:nvPr>
            <p:ph type="title"/>
          </p:nvPr>
        </p:nvSpPr>
        <p:spPr>
          <a:xfrm>
            <a:off x="1919536" y="631249"/>
            <a:ext cx="58797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SETTING YOUR INTENTION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3948" y="1880560"/>
            <a:ext cx="80393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AU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I will understand the client’s reality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AU" sz="10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AU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2. 	I will relate to the client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0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AU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I will have empathy for the client’s situation.  I will stand in the client’s shoes and look through their eyes and feel their experience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endParaRPr lang="en-AU" sz="10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AU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At the end of the conversation, the client will feel comforted, well understood and reassured that we care for them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0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52739" y="4022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8" name="Title 17"/>
          <p:cNvSpPr txBox="1">
            <a:spLocks noGrp="1"/>
          </p:cNvSpPr>
          <p:nvPr>
            <p:ph type="title"/>
          </p:nvPr>
        </p:nvSpPr>
        <p:spPr>
          <a:xfrm>
            <a:off x="1919536" y="631249"/>
            <a:ext cx="58797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LISTENING</a:t>
            </a: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4024299" y="1714488"/>
          <a:ext cx="3730173" cy="270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88766" y="4571253"/>
            <a:ext cx="702771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Do not interrupt, let the client have their say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52739" y="4022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11</a:t>
            </a:r>
          </a:p>
        </p:txBody>
      </p:sp>
      <p:sp>
        <p:nvSpPr>
          <p:cNvPr id="14" name="Title 13"/>
          <p:cNvSpPr txBox="1">
            <a:spLocks noGrp="1"/>
          </p:cNvSpPr>
          <p:nvPr>
            <p:ph type="title"/>
          </p:nvPr>
        </p:nvSpPr>
        <p:spPr>
          <a:xfrm>
            <a:off x="1981200" y="581796"/>
            <a:ext cx="608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KEYWORD BACKTRACKING</a:t>
            </a:r>
            <a:br>
              <a:rPr lang="en-AU" sz="3000" dirty="0">
                <a:solidFill>
                  <a:srgbClr val="5C789A"/>
                </a:solidFill>
                <a:latin typeface="Arial Narrow" pitchFamily="34" charset="0"/>
              </a:rPr>
            </a:br>
            <a:endParaRPr lang="en-AU" sz="3000" dirty="0">
              <a:solidFill>
                <a:srgbClr val="5C789A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2662" y="1866542"/>
            <a:ext cx="76037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Is used to reframe a conversation and maintain control       of the conversation by holding the frame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1347788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“Thank you for that explanation. It was great that you went into so much detail. Is it correct to say… [reframe and detail the issue]”</a:t>
            </a:r>
            <a:endParaRPr lang="en-US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04" y="3481703"/>
            <a:ext cx="2828329" cy="282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6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52739" y="4022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12</a:t>
            </a:r>
          </a:p>
        </p:txBody>
      </p:sp>
      <p:sp>
        <p:nvSpPr>
          <p:cNvPr id="14" name="Title 13"/>
          <p:cNvSpPr txBox="1">
            <a:spLocks noGrp="1"/>
          </p:cNvSpPr>
          <p:nvPr>
            <p:ph type="title"/>
          </p:nvPr>
        </p:nvSpPr>
        <p:spPr>
          <a:xfrm>
            <a:off x="1981200" y="581796"/>
            <a:ext cx="608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KEYWORD BACKTRACKING</a:t>
            </a:r>
            <a:br>
              <a:rPr lang="en-AU" sz="3000" dirty="0">
                <a:solidFill>
                  <a:srgbClr val="5C789A"/>
                </a:solidFill>
                <a:latin typeface="Arial Narrow" pitchFamily="34" charset="0"/>
              </a:rPr>
            </a:br>
            <a:endParaRPr lang="en-AU" sz="3000" dirty="0">
              <a:solidFill>
                <a:srgbClr val="5C789A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2662" y="1938260"/>
            <a:ext cx="702771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This then allows you to: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Reframe their experience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Demonstrate you truly relate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Put a steer on the conversation if you need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Move the conversation towards resolution</a:t>
            </a:r>
            <a:endParaRPr lang="en-US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20" y="1661254"/>
            <a:ext cx="2407857" cy="18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2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52739" y="4022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13</a:t>
            </a:r>
          </a:p>
        </p:txBody>
      </p:sp>
      <p:sp>
        <p:nvSpPr>
          <p:cNvPr id="14" name="Title 13"/>
          <p:cNvSpPr txBox="1">
            <a:spLocks noGrp="1"/>
          </p:cNvSpPr>
          <p:nvPr>
            <p:ph type="title"/>
          </p:nvPr>
        </p:nvSpPr>
        <p:spPr>
          <a:xfrm>
            <a:off x="1981200" y="581796"/>
            <a:ext cx="608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KEYWORD BACKTRACKING</a:t>
            </a:r>
            <a:br>
              <a:rPr lang="en-AU" sz="3000" dirty="0">
                <a:solidFill>
                  <a:srgbClr val="5C789A"/>
                </a:solidFill>
                <a:latin typeface="Arial Narrow" pitchFamily="34" charset="0"/>
              </a:rPr>
            </a:br>
            <a:endParaRPr lang="en-AU" sz="3000" dirty="0">
              <a:solidFill>
                <a:srgbClr val="5C789A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2662" y="1938260"/>
            <a:ext cx="70277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Listen to key words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715963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“You do not </a:t>
            </a:r>
            <a:r>
              <a:rPr lang="en-US" sz="2800" dirty="0">
                <a:solidFill>
                  <a:srgbClr val="5C789A"/>
                </a:solidFill>
                <a:latin typeface="Arial Narrow" pitchFamily="34" charset="0"/>
              </a:rPr>
              <a:t>UNDERSTAND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. This is really </a:t>
            </a:r>
            <a:r>
              <a:rPr lang="en-US" sz="2800" dirty="0">
                <a:solidFill>
                  <a:srgbClr val="5C789A"/>
                </a:solidFill>
                <a:latin typeface="Arial Narrow" pitchFamily="34" charset="0"/>
              </a:rPr>
              <a:t>INCONVENIENT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. Your actions have really hurt my </a:t>
            </a:r>
            <a:r>
              <a:rPr lang="en-US" sz="2800" dirty="0">
                <a:solidFill>
                  <a:srgbClr val="5C789A"/>
                </a:solidFill>
                <a:latin typeface="Arial Narrow" pitchFamily="34" charset="0"/>
              </a:rPr>
              <a:t>FAMILY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”</a:t>
            </a:r>
          </a:p>
          <a:p>
            <a:pPr marL="715963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In using the client’s language you keep connected</a:t>
            </a:r>
            <a:endParaRPr lang="en-US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3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52739" y="4022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14</a:t>
            </a:r>
          </a:p>
        </p:txBody>
      </p:sp>
      <p:sp>
        <p:nvSpPr>
          <p:cNvPr id="14" name="Title 13"/>
          <p:cNvSpPr txBox="1">
            <a:spLocks noGrp="1"/>
          </p:cNvSpPr>
          <p:nvPr>
            <p:ph type="title"/>
          </p:nvPr>
        </p:nvSpPr>
        <p:spPr>
          <a:xfrm>
            <a:off x="1981200" y="581796"/>
            <a:ext cx="608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MATCHING &amp; MIRRORING</a:t>
            </a:r>
            <a:br>
              <a:rPr lang="en-AU" sz="3000" dirty="0">
                <a:solidFill>
                  <a:srgbClr val="5C789A"/>
                </a:solidFill>
                <a:latin typeface="Arial Narrow" pitchFamily="34" charset="0"/>
              </a:rPr>
            </a:br>
            <a:endParaRPr lang="en-AU" sz="3000" dirty="0">
              <a:solidFill>
                <a:srgbClr val="5C789A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2662" y="1714551"/>
            <a:ext cx="702771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Another key principle of NLP</a:t>
            </a:r>
          </a:p>
          <a:p>
            <a:pPr marL="715963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715963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715963" fontAlgn="base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0" name="Quad Arrow 9"/>
          <p:cNvSpPr/>
          <p:nvPr/>
        </p:nvSpPr>
        <p:spPr>
          <a:xfrm>
            <a:off x="4930668" y="2898480"/>
            <a:ext cx="2097661" cy="2055049"/>
          </a:xfrm>
          <a:prstGeom prst="quadArrow">
            <a:avLst>
              <a:gd name="adj1" fmla="val 14881"/>
              <a:gd name="adj2" fmla="val 13358"/>
              <a:gd name="adj3" fmla="val 22500"/>
            </a:avLst>
          </a:prstGeom>
          <a:solidFill>
            <a:srgbClr val="5C7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1036" y="3660138"/>
            <a:ext cx="17859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Tonality</a:t>
            </a: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1083" y="3687476"/>
            <a:ext cx="17859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Tonality</a:t>
            </a: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3724" y="3741337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MONITOR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7928" y="2421425"/>
            <a:ext cx="17859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Posture</a:t>
            </a: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3724" y="4953528"/>
            <a:ext cx="17859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Gestures</a:t>
            </a: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52739" y="4022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15</a:t>
            </a:r>
          </a:p>
        </p:txBody>
      </p:sp>
      <p:sp>
        <p:nvSpPr>
          <p:cNvPr id="14" name="Title 13"/>
          <p:cNvSpPr txBox="1">
            <a:spLocks noGrp="1"/>
          </p:cNvSpPr>
          <p:nvPr>
            <p:ph type="title"/>
          </p:nvPr>
        </p:nvSpPr>
        <p:spPr>
          <a:xfrm>
            <a:off x="1981200" y="581796"/>
            <a:ext cx="608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RAPPORT &amp; SENSORY SYSTEMS</a:t>
            </a:r>
            <a:br>
              <a:rPr lang="en-AU" sz="3000" dirty="0">
                <a:solidFill>
                  <a:srgbClr val="5C789A"/>
                </a:solidFill>
                <a:latin typeface="Arial Narrow" pitchFamily="34" charset="0"/>
              </a:rPr>
            </a:br>
            <a:endParaRPr lang="en-AU" sz="3000" dirty="0">
              <a:solidFill>
                <a:srgbClr val="5C789A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551274" y="1688871"/>
          <a:ext cx="3000396" cy="1867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523"/>
                <a:gridCol w="1558873"/>
              </a:tblGrid>
              <a:tr h="3889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RAPPORT </a:t>
                      </a:r>
                      <a:endParaRPr lang="en-AU" sz="25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789A"/>
                    </a:solidFill>
                  </a:tcPr>
                </a:tc>
              </a:tr>
              <a:tr h="38892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PHYSICAL</a:t>
                      </a:r>
                      <a:endParaRPr lang="en-A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7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VOCAL</a:t>
                      </a:r>
                      <a:endParaRPr lang="en-A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789A"/>
                    </a:solidFill>
                  </a:tcPr>
                </a:tc>
              </a:tr>
              <a:tr h="69452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Posture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Gesture</a:t>
                      </a:r>
                      <a:endParaRPr lang="en-AU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Speed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Volume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Key words</a:t>
                      </a:r>
                      <a:endParaRPr lang="en-AU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262" y="1640981"/>
            <a:ext cx="3017782" cy="26337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97766" y="4462298"/>
            <a:ext cx="7027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Noticing which sensory system the client is using will allow you to use that language </a:t>
            </a: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16</a:t>
            </a:r>
          </a:p>
        </p:txBody>
      </p:sp>
      <p:sp>
        <p:nvSpPr>
          <p:cNvPr id="14" name="Title 13"/>
          <p:cNvSpPr txBox="1">
            <a:spLocks noGrp="1"/>
          </p:cNvSpPr>
          <p:nvPr>
            <p:ph type="title"/>
          </p:nvPr>
        </p:nvSpPr>
        <p:spPr>
          <a:xfrm>
            <a:off x="1981200" y="581796"/>
            <a:ext cx="608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EYE MOVEMENT</a:t>
            </a:r>
            <a:br>
              <a:rPr lang="en-AU" sz="3000" dirty="0">
                <a:solidFill>
                  <a:srgbClr val="5C789A"/>
                </a:solidFill>
                <a:latin typeface="Arial Narrow" pitchFamily="34" charset="0"/>
              </a:rPr>
            </a:br>
            <a:endParaRPr lang="en-AU" sz="3000" dirty="0">
              <a:solidFill>
                <a:srgbClr val="5C789A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0654" y="1772816"/>
            <a:ext cx="7315746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We move our eyes in certain directions when accessing different parts of the brain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7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When we visualise or imagine something, we look 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7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When we are feeling an emotion or talking to ourselves, we look down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7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You can tell </a:t>
            </a:r>
            <a:r>
              <a:rPr lang="en-AU" sz="2800" dirty="0">
                <a:solidFill>
                  <a:srgbClr val="5C789A"/>
                </a:solidFill>
                <a:latin typeface="Arial Narrow" pitchFamily="34" charset="0"/>
              </a:rPr>
              <a:t>how </a:t>
            </a: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people are thinking</a:t>
            </a:r>
          </a:p>
        </p:txBody>
      </p:sp>
    </p:spTree>
    <p:extLst>
      <p:ext uri="{BB962C8B-B14F-4D97-AF65-F5344CB8AC3E}">
        <p14:creationId xmlns:p14="http://schemas.microsoft.com/office/powerpoint/2010/main" val="42761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52739" y="4022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17</a:t>
            </a:r>
          </a:p>
        </p:txBody>
      </p:sp>
      <p:sp>
        <p:nvSpPr>
          <p:cNvPr id="14" name="Title 13"/>
          <p:cNvSpPr txBox="1">
            <a:spLocks noGrp="1"/>
          </p:cNvSpPr>
          <p:nvPr>
            <p:ph type="title"/>
          </p:nvPr>
        </p:nvSpPr>
        <p:spPr>
          <a:xfrm>
            <a:off x="1981200" y="581796"/>
            <a:ext cx="608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EYE MOVEMENT</a:t>
            </a:r>
            <a:br>
              <a:rPr lang="en-AU" sz="3000" dirty="0">
                <a:solidFill>
                  <a:srgbClr val="5C789A"/>
                </a:solidFill>
                <a:latin typeface="Arial Narrow" pitchFamily="34" charset="0"/>
              </a:rPr>
            </a:br>
            <a:endParaRPr lang="en-AU" sz="3000" dirty="0">
              <a:solidFill>
                <a:srgbClr val="5C789A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2295" y="2146634"/>
            <a:ext cx="299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Visual Construct</a:t>
            </a:r>
            <a:endParaRPr lang="en-AU" sz="20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7175" y="3370971"/>
            <a:ext cx="299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Auditory Construct</a:t>
            </a:r>
            <a:endParaRPr lang="en-AU" sz="20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6017" y="4738824"/>
            <a:ext cx="2821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Kinaesthetic Response</a:t>
            </a:r>
            <a:endParaRPr lang="en-AU" sz="20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3581" y="2146634"/>
            <a:ext cx="299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Visual Remembered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95028" y="3370971"/>
            <a:ext cx="299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Auditory Recall</a:t>
            </a:r>
            <a:endParaRPr lang="en-AU" sz="20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26386" y="4752490"/>
            <a:ext cx="299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Auditory Digital </a:t>
            </a:r>
            <a:endParaRPr lang="en-AU" sz="20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799" y="1872829"/>
            <a:ext cx="2452791" cy="31622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596" y="2346689"/>
            <a:ext cx="749873" cy="5364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1536">
            <a:off x="4280231" y="3405538"/>
            <a:ext cx="574700" cy="3962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628" y="4402385"/>
            <a:ext cx="823031" cy="3962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46350" y="2346689"/>
            <a:ext cx="763443" cy="5364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4834" flipH="1">
            <a:off x="7437029" y="3413431"/>
            <a:ext cx="588649" cy="3962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18644" y="4402385"/>
            <a:ext cx="853518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/>
      <p:bldP spid="20" grpId="0"/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18</a:t>
            </a:r>
          </a:p>
        </p:txBody>
      </p:sp>
      <p:sp>
        <p:nvSpPr>
          <p:cNvPr id="14" name="Title 13"/>
          <p:cNvSpPr txBox="1">
            <a:spLocks noGrp="1"/>
          </p:cNvSpPr>
          <p:nvPr>
            <p:ph type="title"/>
          </p:nvPr>
        </p:nvSpPr>
        <p:spPr>
          <a:xfrm>
            <a:off x="1981200" y="581796"/>
            <a:ext cx="608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EYE MOVEMENT</a:t>
            </a:r>
            <a:br>
              <a:rPr lang="en-AU" sz="3000" dirty="0">
                <a:solidFill>
                  <a:srgbClr val="5C789A"/>
                </a:solidFill>
                <a:latin typeface="Arial Narrow" pitchFamily="34" charset="0"/>
              </a:rPr>
            </a:br>
            <a:endParaRPr lang="en-AU" sz="3000" dirty="0">
              <a:solidFill>
                <a:srgbClr val="5C789A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568" y="1628800"/>
            <a:ext cx="770485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This information is useful for many reasons: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</a:pPr>
            <a:r>
              <a:rPr lang="en-AU" sz="2500" b="1" dirty="0">
                <a:solidFill>
                  <a:srgbClr val="5C789A"/>
                </a:solidFill>
                <a:latin typeface="Arial Narrow" pitchFamily="34" charset="0"/>
              </a:rPr>
              <a:t>1.   </a:t>
            </a:r>
            <a:r>
              <a:rPr lang="en-AU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Discovering how people are processing information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prstClr val="black"/>
                </a:solidFill>
                <a:latin typeface="Arial Narrow" pitchFamily="34" charset="0"/>
              </a:rPr>
              <a:t> 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AU" sz="2000" b="1" dirty="0">
                <a:solidFill>
                  <a:srgbClr val="5C789A"/>
                </a:solidFill>
                <a:latin typeface="Arial Narrow" pitchFamily="34" charset="0"/>
              </a:rPr>
              <a:t>Processing visually </a:t>
            </a:r>
            <a:r>
              <a:rPr lang="en-AU" sz="2000" dirty="0">
                <a:solidFill>
                  <a:srgbClr val="5C789A"/>
                </a:solidFill>
                <a:latin typeface="Arial Narrow" pitchFamily="34" charset="0"/>
              </a:rPr>
              <a:t>-</a:t>
            </a:r>
            <a:r>
              <a:rPr lang="en-AU" sz="200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A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use phrases such as “I see what you mean” or “That looks good” or “Things are looking bright”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prstClr val="black"/>
                </a:solidFill>
                <a:latin typeface="Arial Narrow" pitchFamily="34" charset="0"/>
              </a:rPr>
              <a:t> 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AU" sz="2000" b="1" dirty="0">
                <a:solidFill>
                  <a:srgbClr val="5C789A"/>
                </a:solidFill>
                <a:latin typeface="Arial Narrow" pitchFamily="34" charset="0"/>
              </a:rPr>
              <a:t>Processing </a:t>
            </a:r>
            <a:r>
              <a:rPr lang="en-AU" sz="2000" b="1" dirty="0" err="1">
                <a:solidFill>
                  <a:srgbClr val="5C789A"/>
                </a:solidFill>
                <a:latin typeface="Arial Narrow" pitchFamily="34" charset="0"/>
              </a:rPr>
              <a:t>auditorilly</a:t>
            </a:r>
            <a:r>
              <a:rPr lang="en-AU" sz="2000" b="1" dirty="0">
                <a:solidFill>
                  <a:srgbClr val="5C789A"/>
                </a:solidFill>
                <a:latin typeface="Arial Narrow" pitchFamily="34" charset="0"/>
              </a:rPr>
              <a:t> </a:t>
            </a:r>
            <a:r>
              <a:rPr lang="en-AU" sz="2000" dirty="0">
                <a:solidFill>
                  <a:srgbClr val="5C789A"/>
                </a:solidFill>
                <a:latin typeface="Arial Narrow" pitchFamily="34" charset="0"/>
              </a:rPr>
              <a:t>-</a:t>
            </a:r>
            <a:r>
              <a:rPr lang="en-AU" sz="200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A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use phrases such as “I hear you” or “That sounds good” or “That resonates with me”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prstClr val="black"/>
                </a:solidFill>
                <a:latin typeface="Arial Narrow" pitchFamily="34" charset="0"/>
              </a:rPr>
              <a:t> 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AU" sz="2000" b="1" dirty="0">
                <a:solidFill>
                  <a:srgbClr val="5C789A"/>
                </a:solidFill>
                <a:latin typeface="Arial Narrow" pitchFamily="34" charset="0"/>
              </a:rPr>
              <a:t>Processing kinaesthetically </a:t>
            </a:r>
            <a:r>
              <a:rPr lang="en-AU" sz="2000" dirty="0">
                <a:solidFill>
                  <a:srgbClr val="5C789A"/>
                </a:solidFill>
                <a:latin typeface="Arial Narrow" pitchFamily="34" charset="0"/>
              </a:rPr>
              <a:t>-</a:t>
            </a:r>
            <a:r>
              <a:rPr lang="en-AU" sz="2000" b="1" dirty="0">
                <a:solidFill>
                  <a:srgbClr val="5C789A"/>
                </a:solidFill>
                <a:latin typeface="Arial Narrow" pitchFamily="34" charset="0"/>
              </a:rPr>
              <a:t> </a:t>
            </a:r>
            <a:r>
              <a:rPr lang="en-A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use phrases such as “I get it” or “I feel like it” or “That’s a solid idea”</a:t>
            </a:r>
          </a:p>
        </p:txBody>
      </p:sp>
    </p:spTree>
    <p:extLst>
      <p:ext uri="{BB962C8B-B14F-4D97-AF65-F5344CB8AC3E}">
        <p14:creationId xmlns:p14="http://schemas.microsoft.com/office/powerpoint/2010/main" val="17254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76" y="2744071"/>
            <a:ext cx="9014025" cy="10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19</a:t>
            </a:r>
          </a:p>
        </p:txBody>
      </p:sp>
      <p:sp>
        <p:nvSpPr>
          <p:cNvPr id="14" name="Title 13"/>
          <p:cNvSpPr txBox="1">
            <a:spLocks noGrp="1"/>
          </p:cNvSpPr>
          <p:nvPr>
            <p:ph type="title"/>
          </p:nvPr>
        </p:nvSpPr>
        <p:spPr>
          <a:xfrm>
            <a:off x="1981200" y="581796"/>
            <a:ext cx="608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EYE MOVEMENT</a:t>
            </a:r>
            <a:br>
              <a:rPr lang="en-AU" sz="3000" dirty="0">
                <a:solidFill>
                  <a:srgbClr val="5C789A"/>
                </a:solidFill>
                <a:latin typeface="Arial Narrow" pitchFamily="34" charset="0"/>
              </a:rPr>
            </a:br>
            <a:endParaRPr lang="en-AU" sz="3000" dirty="0">
              <a:solidFill>
                <a:srgbClr val="5C789A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7568" y="1412776"/>
            <a:ext cx="7704856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AU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Discovering whether people are telling the truth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en-AU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C789A"/>
              </a:buClr>
            </a:pPr>
            <a:endParaRPr lang="en-AU" sz="16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627063" lvl="1" indent="-169863" fontAlgn="base">
              <a:spcBef>
                <a:spcPct val="0"/>
              </a:spcBef>
              <a:spcAft>
                <a:spcPct val="0"/>
              </a:spcAft>
              <a:buClr>
                <a:srgbClr val="5C789A"/>
              </a:buClr>
              <a:buFont typeface="Arial" pitchFamily="34" charset="0"/>
              <a:buChar char="•"/>
            </a:pPr>
            <a:r>
              <a:rPr lang="en-AU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If you ask your employee where they were on their sick day, and their eyes go to visual construct, they may be making up the answer</a:t>
            </a:r>
          </a:p>
          <a:p>
            <a:pPr marL="627063" lvl="1" indent="-169863" fontAlgn="base">
              <a:spcBef>
                <a:spcPct val="0"/>
              </a:spcBef>
              <a:spcAft>
                <a:spcPct val="0"/>
              </a:spcAft>
              <a:buClr>
                <a:srgbClr val="5C789A"/>
              </a:buClr>
              <a:buFont typeface="Arial" pitchFamily="34" charset="0"/>
              <a:buChar char="•"/>
            </a:pPr>
            <a:endParaRPr lang="en-AU" sz="22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627063" lvl="1" indent="-169863" fontAlgn="base">
              <a:spcBef>
                <a:spcPct val="0"/>
              </a:spcBef>
              <a:spcAft>
                <a:spcPct val="0"/>
              </a:spcAft>
              <a:buClr>
                <a:srgbClr val="5C789A"/>
              </a:buClr>
              <a:buFont typeface="Arial" pitchFamily="34" charset="0"/>
              <a:buChar char="•"/>
            </a:pPr>
            <a:r>
              <a:rPr lang="en-AU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If you ask your spouse what your neighbour looks like naked and they go to visual recall, you may be in for some bad news</a:t>
            </a:r>
          </a:p>
          <a:p>
            <a:pPr marL="627063" lvl="1" indent="-169863" fontAlgn="base">
              <a:spcBef>
                <a:spcPct val="0"/>
              </a:spcBef>
              <a:spcAft>
                <a:spcPct val="0"/>
              </a:spcAft>
              <a:buClr>
                <a:srgbClr val="5C789A"/>
              </a:buClr>
            </a:pPr>
            <a:endParaRPr lang="en-AU" sz="22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627063" lvl="1" indent="-169863" fontAlgn="base">
              <a:spcBef>
                <a:spcPct val="0"/>
              </a:spcBef>
              <a:spcAft>
                <a:spcPct val="0"/>
              </a:spcAft>
              <a:buClr>
                <a:srgbClr val="5C789A"/>
              </a:buClr>
              <a:buFont typeface="Arial" pitchFamily="34" charset="0"/>
              <a:buChar char="•"/>
            </a:pPr>
            <a:r>
              <a:rPr lang="en-AU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If you ask your friend what the person who has a crush on you said and they go to auditory recall, it is likely they are telling the truth</a:t>
            </a:r>
          </a:p>
        </p:txBody>
      </p:sp>
    </p:spTree>
    <p:extLst>
      <p:ext uri="{BB962C8B-B14F-4D97-AF65-F5344CB8AC3E}">
        <p14:creationId xmlns:p14="http://schemas.microsoft.com/office/powerpoint/2010/main" val="20344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20</a:t>
            </a:r>
          </a:p>
        </p:txBody>
      </p:sp>
      <p:sp>
        <p:nvSpPr>
          <p:cNvPr id="14" name="Title 13"/>
          <p:cNvSpPr txBox="1">
            <a:spLocks noGrp="1"/>
          </p:cNvSpPr>
          <p:nvPr>
            <p:ph type="title"/>
          </p:nvPr>
        </p:nvSpPr>
        <p:spPr>
          <a:xfrm>
            <a:off x="1981200" y="581796"/>
            <a:ext cx="608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SUMMARY</a:t>
            </a:r>
            <a:br>
              <a:rPr lang="en-AU" sz="3000" dirty="0">
                <a:solidFill>
                  <a:srgbClr val="5C789A"/>
                </a:solidFill>
                <a:latin typeface="Arial Narrow" pitchFamily="34" charset="0"/>
              </a:rPr>
            </a:br>
            <a:endParaRPr lang="en-AU" sz="3000" dirty="0">
              <a:solidFill>
                <a:srgbClr val="5C789A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2662" y="1938259"/>
            <a:ext cx="70277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Coaching your client to an outcome is all about asking questions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8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It is not about selling your point of view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8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You must first appreciate the present state if you are to have any hope of moving to a desired state </a:t>
            </a: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0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21</a:t>
            </a:r>
          </a:p>
        </p:txBody>
      </p:sp>
      <p:sp>
        <p:nvSpPr>
          <p:cNvPr id="14" name="Title 13"/>
          <p:cNvSpPr txBox="1">
            <a:spLocks noGrp="1"/>
          </p:cNvSpPr>
          <p:nvPr>
            <p:ph type="title"/>
          </p:nvPr>
        </p:nvSpPr>
        <p:spPr>
          <a:xfrm>
            <a:off x="1981200" y="581796"/>
            <a:ext cx="608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SUMMARY</a:t>
            </a:r>
            <a:br>
              <a:rPr lang="en-AU" sz="3000" dirty="0">
                <a:solidFill>
                  <a:srgbClr val="5C789A"/>
                </a:solidFill>
                <a:latin typeface="Arial Narrow" pitchFamily="34" charset="0"/>
              </a:rPr>
            </a:br>
            <a:endParaRPr lang="en-AU" sz="3000" dirty="0">
              <a:solidFill>
                <a:srgbClr val="5C789A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2662" y="1938260"/>
            <a:ext cx="73547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The problem they tell you is often not their real problem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8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0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It may require asking open questions: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8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984250" indent="93663"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“How does it make you feel?”</a:t>
            </a:r>
          </a:p>
          <a:p>
            <a:pPr marL="984250" indent="93663"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“What inconvenience has this caused you?”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8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6740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22</a:t>
            </a:r>
          </a:p>
        </p:txBody>
      </p:sp>
      <p:sp>
        <p:nvSpPr>
          <p:cNvPr id="14" name="Title 13"/>
          <p:cNvSpPr txBox="1">
            <a:spLocks noGrp="1"/>
          </p:cNvSpPr>
          <p:nvPr>
            <p:ph type="title"/>
          </p:nvPr>
        </p:nvSpPr>
        <p:spPr>
          <a:xfrm>
            <a:off x="1981200" y="581796"/>
            <a:ext cx="608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SUMMARY</a:t>
            </a:r>
            <a:br>
              <a:rPr lang="en-AU" sz="3000" dirty="0">
                <a:solidFill>
                  <a:srgbClr val="5C789A"/>
                </a:solidFill>
                <a:latin typeface="Arial Narrow" pitchFamily="34" charset="0"/>
              </a:rPr>
            </a:br>
            <a:endParaRPr lang="en-AU" sz="3000" dirty="0">
              <a:solidFill>
                <a:srgbClr val="5C789A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2662" y="1938260"/>
            <a:ext cx="702771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NLP can be used to connect to a client and then steer a person’s reality and their sense of fairness and context, to a direction of your choice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0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It is </a:t>
            </a:r>
            <a:r>
              <a:rPr lang="en-AU" sz="2800" dirty="0">
                <a:solidFill>
                  <a:srgbClr val="5C789A"/>
                </a:solidFill>
                <a:latin typeface="Arial Narrow" pitchFamily="34" charset="0"/>
              </a:rPr>
              <a:t>not manipulation </a:t>
            </a: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that is unethical if the </a:t>
            </a:r>
            <a:r>
              <a:rPr lang="en-AU" sz="2800" dirty="0">
                <a:solidFill>
                  <a:srgbClr val="5C789A"/>
                </a:solidFill>
                <a:latin typeface="Arial Narrow" pitchFamily="34" charset="0"/>
              </a:rPr>
              <a:t>intention </a:t>
            </a: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you set is to: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 Improve their life;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 Bring them peace;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 Help them understand the equity and fairness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8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98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23</a:t>
            </a:r>
          </a:p>
        </p:txBody>
      </p:sp>
      <p:sp>
        <p:nvSpPr>
          <p:cNvPr id="14" name="Title 13"/>
          <p:cNvSpPr txBox="1">
            <a:spLocks noGrp="1"/>
          </p:cNvSpPr>
          <p:nvPr>
            <p:ph type="title"/>
          </p:nvPr>
        </p:nvSpPr>
        <p:spPr>
          <a:xfrm>
            <a:off x="1981200" y="581796"/>
            <a:ext cx="608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Q&amp;A</a:t>
            </a:r>
            <a:br>
              <a:rPr lang="en-AU" sz="3000" dirty="0">
                <a:solidFill>
                  <a:srgbClr val="5C789A"/>
                </a:solidFill>
                <a:latin typeface="Arial Narrow" pitchFamily="34" charset="0"/>
              </a:rPr>
            </a:br>
            <a:endParaRPr lang="en-AU" sz="3000" dirty="0">
              <a:solidFill>
                <a:srgbClr val="5C789A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2483" y="2806081"/>
            <a:ext cx="44977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THANK YOU FOR YOUR 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9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24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39976" y="1457325"/>
            <a:ext cx="7542213" cy="3916050"/>
            <a:chOff x="815975" y="1457325"/>
            <a:chExt cx="7542213" cy="3916050"/>
          </a:xfrm>
        </p:grpSpPr>
        <p:pic>
          <p:nvPicPr>
            <p:cNvPr id="9" name="Picture 2" descr="W:\William Roberts Lawyers\Marketing\PR Library\Logo\WR - larg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75" y="1457325"/>
              <a:ext cx="7542213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6172765" y="5034821"/>
              <a:ext cx="20752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AU" sz="1600" dirty="0">
                  <a:solidFill>
                    <a:srgbClr val="F0720A"/>
                  </a:solidFill>
                  <a:latin typeface="Arial"/>
                  <a:ea typeface="Droid Sans" pitchFamily="34" charset="0"/>
                  <a:cs typeface="Droid Sans" pitchFamily="34" charset="0"/>
                </a:rPr>
                <a:t>williamroberts.com.au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090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1366" y="1410420"/>
            <a:ext cx="914400" cy="914400"/>
          </a:xfrm>
          <a:prstGeom prst="rect">
            <a:avLst/>
          </a:prstGeom>
        </p:spPr>
        <p:txBody>
          <a:bodyPr wrap="none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5072" y="2639517"/>
            <a:ext cx="8352928" cy="1412530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2754" y="1537447"/>
            <a:ext cx="3066346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2889" y="2691632"/>
            <a:ext cx="50405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>
                <a:solidFill>
                  <a:prstClr val="white"/>
                </a:solidFill>
                <a:cs typeface="Arial" pitchFamily="34" charset="0"/>
              </a:rPr>
              <a:t>THE POWER OF NEGOTIATION</a:t>
            </a:r>
            <a:endParaRPr lang="en-AU" sz="1500" i="1" dirty="0">
              <a:solidFill>
                <a:prstClr val="white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1500" dirty="0">
              <a:solidFill>
                <a:prstClr val="white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1500" dirty="0">
              <a:solidFill>
                <a:prstClr val="white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500" dirty="0">
                <a:solidFill>
                  <a:prstClr val="white"/>
                </a:solidFill>
                <a:cs typeface="Arial" pitchFamily="34" charset="0"/>
              </a:rPr>
              <a:t>by ROBERT ISHAK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1000" dirty="0">
              <a:solidFill>
                <a:prstClr val="white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prstClr val="white">
                    <a:lumMod val="85000"/>
                  </a:prstClr>
                </a:solidFill>
                <a:cs typeface="Arial" pitchFamily="34" charset="0"/>
              </a:rPr>
              <a:t> 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1036" y="5656945"/>
            <a:ext cx="6884894" cy="648072"/>
          </a:xfrm>
          <a:prstGeom prst="rect">
            <a:avLst/>
          </a:prstGeom>
          <a:solidFill>
            <a:schemeClr val="bg2">
              <a:lumMod val="9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2482" y="5727067"/>
            <a:ext cx="73378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900" dirty="0">
                <a:solidFill>
                  <a:srgbClr val="DEDDDC">
                    <a:lumMod val="50000"/>
                  </a:srgbClr>
                </a:solidFill>
              </a:rPr>
              <a:t> L22, 66 Goulburn Street                 L21, 535 Bourke Street	L8, 300 Ann Street                          L26, 30 Cecil Street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900" dirty="0">
                <a:solidFill>
                  <a:srgbClr val="DEDDDC">
                    <a:lumMod val="50000"/>
                  </a:srgbClr>
                </a:solidFill>
              </a:rPr>
              <a:t> SYDNEY NSW 2000                      MELBOURNE VIC 3000                    BRISBANE QLD 4000                    SINGAPORE 049712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900" dirty="0">
                <a:solidFill>
                  <a:srgbClr val="DEDDDC">
                    <a:lumMod val="50000"/>
                  </a:srgbClr>
                </a:solidFill>
              </a:rPr>
              <a:t> + 61 2 9552 2111                           + 61 3 9321 9111	                             + 61 7 3894 0780                           + 65 6637 8936</a:t>
            </a:r>
            <a:r>
              <a:rPr lang="en-AU" sz="900" dirty="0">
                <a:solidFill>
                  <a:prstClr val="black"/>
                </a:solidFill>
              </a:rPr>
              <a:t>	 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5247076" y="5980981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63463" y="5980981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841923" y="5991468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601200" y="6544236"/>
            <a:ext cx="815788" cy="206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1265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52739" y="4022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3</a:t>
            </a:r>
          </a:p>
        </p:txBody>
      </p:sp>
      <p:sp>
        <p:nvSpPr>
          <p:cNvPr id="14" name="Title 13"/>
          <p:cNvSpPr txBox="1">
            <a:spLocks noGrp="1"/>
          </p:cNvSpPr>
          <p:nvPr>
            <p:ph type="title"/>
          </p:nvPr>
        </p:nvSpPr>
        <p:spPr>
          <a:xfrm>
            <a:off x="1981200" y="581796"/>
            <a:ext cx="608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WHAT IS NLP?</a:t>
            </a:r>
            <a:br>
              <a:rPr lang="en-AU" sz="3000" dirty="0">
                <a:solidFill>
                  <a:srgbClr val="5C789A"/>
                </a:solidFill>
                <a:latin typeface="Arial Narrow" pitchFamily="34" charset="0"/>
              </a:rPr>
            </a:br>
            <a:endParaRPr lang="en-AU" sz="3000" dirty="0">
              <a:solidFill>
                <a:srgbClr val="5C789A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9837" y="1857593"/>
            <a:ext cx="633670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NLP stands for Neuro-Linguistic Programming</a:t>
            </a:r>
            <a:r>
              <a:rPr lang="en-AU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9837" y="2611646"/>
            <a:ext cx="74764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b="1" dirty="0">
                <a:solidFill>
                  <a:srgbClr val="5C789A"/>
                </a:solidFill>
                <a:latin typeface="Arial Narrow" pitchFamily="34" charset="0"/>
              </a:rPr>
              <a:t>Neuro - </a:t>
            </a: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explores the relationship between how we think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b="1" dirty="0">
                <a:solidFill>
                  <a:srgbClr val="5C789A"/>
                </a:solidFill>
                <a:latin typeface="Arial Narrow" pitchFamily="34" charset="0"/>
              </a:rPr>
              <a:t>Linguistic</a:t>
            </a: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 - explores how we communicate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b="1" dirty="0">
                <a:solidFill>
                  <a:srgbClr val="5C789A"/>
                </a:solidFill>
                <a:latin typeface="Arial Narrow" pitchFamily="34" charset="0"/>
              </a:rPr>
              <a:t>Programs</a:t>
            </a:r>
            <a:r>
              <a:rPr lang="en-A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 - as these are the patterns of our behaviour and emotions</a:t>
            </a:r>
            <a:r>
              <a:rPr lang="en-AU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52739" y="4022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4</a:t>
            </a:r>
          </a:p>
        </p:txBody>
      </p:sp>
      <p:sp>
        <p:nvSpPr>
          <p:cNvPr id="14" name="Title 13"/>
          <p:cNvSpPr txBox="1">
            <a:spLocks noGrp="1"/>
          </p:cNvSpPr>
          <p:nvPr>
            <p:ph type="title"/>
          </p:nvPr>
        </p:nvSpPr>
        <p:spPr>
          <a:xfrm>
            <a:off x="1981200" y="581796"/>
            <a:ext cx="608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WHAT IS NLP?</a:t>
            </a:r>
            <a:br>
              <a:rPr lang="en-AU" sz="3000" dirty="0">
                <a:solidFill>
                  <a:srgbClr val="5C789A"/>
                </a:solidFill>
                <a:latin typeface="Arial Narrow" pitchFamily="34" charset="0"/>
              </a:rPr>
            </a:br>
            <a:endParaRPr lang="en-AU" sz="3000" dirty="0">
              <a:solidFill>
                <a:srgbClr val="5C789A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1624" y="2060848"/>
            <a:ext cx="669674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NLP is a change management tool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that transforms the way people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734542" y="3430454"/>
            <a:ext cx="576064" cy="1080120"/>
          </a:xfrm>
          <a:prstGeom prst="downArrow">
            <a:avLst/>
          </a:prstGeom>
          <a:solidFill>
            <a:srgbClr val="5C7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848674" y="3430454"/>
            <a:ext cx="576064" cy="1080120"/>
          </a:xfrm>
          <a:prstGeom prst="downArrow">
            <a:avLst/>
          </a:prstGeom>
          <a:solidFill>
            <a:srgbClr val="5C7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4522" y="4641427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think</a:t>
            </a:r>
            <a:r>
              <a:rPr lang="en-AU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8514" y="4641426"/>
            <a:ext cx="34563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relate to one              another</a:t>
            </a: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7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52739" y="4022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8" name="Title 17"/>
          <p:cNvSpPr txBox="1">
            <a:spLocks noGrp="1"/>
          </p:cNvSpPr>
          <p:nvPr>
            <p:ph type="title"/>
          </p:nvPr>
        </p:nvSpPr>
        <p:spPr>
          <a:xfrm>
            <a:off x="1919536" y="631249"/>
            <a:ext cx="58797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TODAY’S FOCUS ON NLP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5404" y="2418702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RELATONSHIP YOU HAVE WITH YOUR CLIENT IN A NEGOTIATION CONSTRUCT </a:t>
            </a:r>
          </a:p>
        </p:txBody>
      </p:sp>
    </p:spTree>
    <p:extLst>
      <p:ext uri="{BB962C8B-B14F-4D97-AF65-F5344CB8AC3E}">
        <p14:creationId xmlns:p14="http://schemas.microsoft.com/office/powerpoint/2010/main" val="348835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52739" y="4022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8" name="Title 17"/>
          <p:cNvSpPr txBox="1">
            <a:spLocks noGrp="1"/>
          </p:cNvSpPr>
          <p:nvPr>
            <p:ph type="title"/>
          </p:nvPr>
        </p:nvSpPr>
        <p:spPr>
          <a:xfrm>
            <a:off x="1919536" y="631249"/>
            <a:ext cx="58797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REALITY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5560" y="1988395"/>
            <a:ext cx="758305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One must first accept that everyone has a different reality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Find out what the client’s real problem is rather than the one they say it 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It is important to learn to relate to your client first and understand their needs </a:t>
            </a: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9" name="Picture 2" descr="C:\Users\Snjezana\Desktop\brain_gear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  <a:duotone>
              <a:prstClr val="black"/>
              <a:srgbClr val="4F81BD">
                <a:tint val="45000"/>
                <a:satMod val="400000"/>
              </a:srgbClr>
            </a:duotone>
            <a:lum contrast="-42000"/>
          </a:blip>
          <a:srcRect/>
          <a:stretch>
            <a:fillRect/>
          </a:stretch>
        </p:blipFill>
        <p:spPr bwMode="auto">
          <a:xfrm>
            <a:off x="8033158" y="3999620"/>
            <a:ext cx="2402632" cy="2102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8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52739" y="4022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8" name="Title 17"/>
          <p:cNvSpPr txBox="1">
            <a:spLocks noGrp="1"/>
          </p:cNvSpPr>
          <p:nvPr>
            <p:ph type="title"/>
          </p:nvPr>
        </p:nvSpPr>
        <p:spPr>
          <a:xfrm>
            <a:off x="1919536" y="631249"/>
            <a:ext cx="58797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PERSPECTIVE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295" y="3626659"/>
            <a:ext cx="3012141" cy="23837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579" y="1874386"/>
            <a:ext cx="7126842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52739" y="4022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212" y="1578635"/>
            <a:ext cx="4123427" cy="301924"/>
          </a:xfrm>
          <a:prstGeom prst="rect">
            <a:avLst/>
          </a:prstGeom>
        </p:spPr>
        <p:txBody>
          <a:bodyPr wrap="square" rtlCol="0" anchor="b" anchorCtr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AU" sz="3600" dirty="0">
              <a:solidFill>
                <a:srgbClr val="0052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4228" y="6509373"/>
            <a:ext cx="567267" cy="232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374B8C"/>
                </a:solidFill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19536" y="1268760"/>
            <a:ext cx="6408712" cy="72008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8" name="Title 17"/>
          <p:cNvSpPr txBox="1">
            <a:spLocks noGrp="1"/>
          </p:cNvSpPr>
          <p:nvPr>
            <p:ph type="title"/>
          </p:nvPr>
        </p:nvSpPr>
        <p:spPr>
          <a:xfrm>
            <a:off x="1919536" y="631249"/>
            <a:ext cx="58797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5C789A"/>
                </a:solidFill>
                <a:latin typeface="Arial Narrow" pitchFamily="34" charset="0"/>
              </a:rPr>
              <a:t>SETTING YOUR INTENTION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0188" y="1880560"/>
            <a:ext cx="735811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AU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Practise more than other NLP techniques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AU" sz="20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AU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Read</a:t>
            </a:r>
            <a:r>
              <a:rPr lang="en-AU" sz="25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 </a:t>
            </a:r>
            <a:r>
              <a:rPr lang="en-AU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The Power of Intention by Dr Wayne Dwyer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AU" sz="20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Prepare by setting your intention and your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AU" sz="25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9656" y="4188884"/>
            <a:ext cx="583264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2500" dirty="0">
                <a:solidFill>
                  <a:srgbClr val="5C789A"/>
                </a:solidFill>
                <a:latin typeface="Arial Narrow" pitchFamily="34" charset="0"/>
                <a:cs typeface="Arial" pitchFamily="34" charset="0"/>
              </a:rPr>
              <a:t>‘If I had six hours to chop down a tree. I’d spend the first three hours sharpening the axe’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500" dirty="0">
                <a:solidFill>
                  <a:srgbClr val="5C789A"/>
                </a:solidFill>
                <a:latin typeface="Arial Narrow" pitchFamily="34" charset="0"/>
                <a:cs typeface="Arial" pitchFamily="34" charset="0"/>
              </a:rPr>
              <a:t>				Abraham Lincoln</a:t>
            </a:r>
          </a:p>
        </p:txBody>
      </p:sp>
    </p:spTree>
    <p:extLst>
      <p:ext uri="{BB962C8B-B14F-4D97-AF65-F5344CB8AC3E}">
        <p14:creationId xmlns:p14="http://schemas.microsoft.com/office/powerpoint/2010/main" val="41262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07a5c0d-571a-45f8-9c19-dc8b3b825ef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R PowerPoint Template">
  <a:themeElements>
    <a:clrScheme name="Custom 1">
      <a:dk1>
        <a:sysClr val="windowText" lastClr="000000"/>
      </a:dk1>
      <a:lt1>
        <a:sysClr val="window" lastClr="FFFFFF"/>
      </a:lt1>
      <a:dk2>
        <a:srgbClr val="3F3F42"/>
      </a:dk2>
      <a:lt2>
        <a:srgbClr val="DEDDDC"/>
      </a:lt2>
      <a:accent1>
        <a:srgbClr val="E82683"/>
      </a:accent1>
      <a:accent2>
        <a:srgbClr val="EB632D"/>
      </a:accent2>
      <a:accent3>
        <a:srgbClr val="E5322C"/>
      </a:accent3>
      <a:accent4>
        <a:srgbClr val="009ED6"/>
      </a:accent4>
      <a:accent5>
        <a:srgbClr val="374B8C"/>
      </a:accent5>
      <a:accent6>
        <a:srgbClr val="6D2D7A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 anchor="b" anchorCtr="0">
        <a:normAutofit fontScale="70000" lnSpcReduction="20000"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rgbClr val="00529B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711</Words>
  <Application>Microsoft Office PowerPoint</Application>
  <PresentationFormat>Custom</PresentationFormat>
  <Paragraphs>185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WR PowerPoint Template</vt:lpstr>
      <vt:lpstr>PowerPoint Presentation</vt:lpstr>
      <vt:lpstr>PowerPoint Presentation</vt:lpstr>
      <vt:lpstr>PowerPoint Presentation</vt:lpstr>
      <vt:lpstr>WHAT IS NLP? </vt:lpstr>
      <vt:lpstr>WHAT IS NLP? </vt:lpstr>
      <vt:lpstr>TODAY’S FOCUS ON NLP</vt:lpstr>
      <vt:lpstr>REALITY</vt:lpstr>
      <vt:lpstr>PERSPECTIVE</vt:lpstr>
      <vt:lpstr>SETTING YOUR INTENTION</vt:lpstr>
      <vt:lpstr>SETTING YOUR INTENTION</vt:lpstr>
      <vt:lpstr>LISTENING</vt:lpstr>
      <vt:lpstr>KEYWORD BACKTRACKING </vt:lpstr>
      <vt:lpstr>KEYWORD BACKTRACKING </vt:lpstr>
      <vt:lpstr>KEYWORD BACKTRACKING </vt:lpstr>
      <vt:lpstr>MATCHING &amp; MIRRORING </vt:lpstr>
      <vt:lpstr>RAPPORT &amp; SENSORY SYSTEMS </vt:lpstr>
      <vt:lpstr>EYE MOVEMENT </vt:lpstr>
      <vt:lpstr>EYE MOVEMENT </vt:lpstr>
      <vt:lpstr>EYE MOVEMENT </vt:lpstr>
      <vt:lpstr>EYE MOVEMENT </vt:lpstr>
      <vt:lpstr>SUMMARY </vt:lpstr>
      <vt:lpstr>SUMMARY </vt:lpstr>
      <vt:lpstr>SUMMARY </vt:lpstr>
      <vt:lpstr>Q&amp;A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Mr Paul Thomas</cp:lastModifiedBy>
  <cp:revision>191</cp:revision>
  <dcterms:created xsi:type="dcterms:W3CDTF">2013-03-25T10:00:06Z</dcterms:created>
  <dcterms:modified xsi:type="dcterms:W3CDTF">2017-04-13T02:10:54Z</dcterms:modified>
</cp:coreProperties>
</file>