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7"/>
  </p:notesMasterIdLst>
  <p:sldIdLst>
    <p:sldId id="444"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70" r:id="rId21"/>
    <p:sldId id="471" r:id="rId22"/>
    <p:sldId id="472" r:id="rId23"/>
    <p:sldId id="473" r:id="rId24"/>
    <p:sldId id="474" r:id="rId25"/>
    <p:sldId id="475" r:id="rId26"/>
    <p:sldId id="476" r:id="rId27"/>
    <p:sldId id="477" r:id="rId28"/>
    <p:sldId id="478" r:id="rId29"/>
    <p:sldId id="479" r:id="rId30"/>
    <p:sldId id="480" r:id="rId31"/>
    <p:sldId id="481" r:id="rId32"/>
    <p:sldId id="482" r:id="rId33"/>
    <p:sldId id="483" r:id="rId34"/>
    <p:sldId id="484" r:id="rId35"/>
    <p:sldId id="485"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t" initials="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58" autoAdjust="0"/>
    <p:restoredTop sz="94610" autoAdjust="0"/>
  </p:normalViewPr>
  <p:slideViewPr>
    <p:cSldViewPr>
      <p:cViewPr varScale="1">
        <p:scale>
          <a:sx n="118" d="100"/>
          <a:sy n="118" d="100"/>
        </p:scale>
        <p:origin x="-36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0649A-A8F5-4B98-B8FC-A9F23078FBDE}" type="datetimeFigureOut">
              <a:rPr lang="en-AU" smtClean="0"/>
              <a:t>13/04/2017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79894B-3C9B-47E5-8603-B5369795503C}" type="slidenum">
              <a:rPr lang="en-AU" smtClean="0"/>
              <a:t>‹#›</a:t>
            </a:fld>
            <a:endParaRPr lang="en-AU"/>
          </a:p>
        </p:txBody>
      </p:sp>
    </p:spTree>
    <p:extLst>
      <p:ext uri="{BB962C8B-B14F-4D97-AF65-F5344CB8AC3E}">
        <p14:creationId xmlns:p14="http://schemas.microsoft.com/office/powerpoint/2010/main" val="147674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FCCD2DE-1147-459E-A1AF-923704489BB1}" type="datetimeFigureOut">
              <a:rPr lang="en-AU" smtClean="0"/>
              <a:t>13/04/2017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851B6E-4767-4419-BC2E-3D6A78793D57}" type="slidenum">
              <a:rPr lang="en-AU" smtClean="0"/>
              <a:t>‹#›</a:t>
            </a:fld>
            <a:endParaRPr lang="en-AU"/>
          </a:p>
        </p:txBody>
      </p:sp>
    </p:spTree>
    <p:extLst>
      <p:ext uri="{BB962C8B-B14F-4D97-AF65-F5344CB8AC3E}">
        <p14:creationId xmlns:p14="http://schemas.microsoft.com/office/powerpoint/2010/main" val="217924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FCCD2DE-1147-459E-A1AF-923704489BB1}" type="datetimeFigureOut">
              <a:rPr lang="en-AU" smtClean="0"/>
              <a:t>13/04/2017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851B6E-4767-4419-BC2E-3D6A78793D57}" type="slidenum">
              <a:rPr lang="en-AU" smtClean="0"/>
              <a:t>‹#›</a:t>
            </a:fld>
            <a:endParaRPr lang="en-AU"/>
          </a:p>
        </p:txBody>
      </p:sp>
    </p:spTree>
    <p:extLst>
      <p:ext uri="{BB962C8B-B14F-4D97-AF65-F5344CB8AC3E}">
        <p14:creationId xmlns:p14="http://schemas.microsoft.com/office/powerpoint/2010/main" val="41892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FCCD2DE-1147-459E-A1AF-923704489BB1}" type="datetimeFigureOut">
              <a:rPr lang="en-AU" smtClean="0"/>
              <a:t>13/04/2017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851B6E-4767-4419-BC2E-3D6A78793D57}" type="slidenum">
              <a:rPr lang="en-AU" smtClean="0"/>
              <a:t>‹#›</a:t>
            </a:fld>
            <a:endParaRPr lang="en-AU"/>
          </a:p>
        </p:txBody>
      </p:sp>
    </p:spTree>
    <p:extLst>
      <p:ext uri="{BB962C8B-B14F-4D97-AF65-F5344CB8AC3E}">
        <p14:creationId xmlns:p14="http://schemas.microsoft.com/office/powerpoint/2010/main" val="1726979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9901" y="2895600"/>
            <a:ext cx="6096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12192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6" name="Straight Connector 15"/>
          <p:cNvCxnSpPr/>
          <p:nvPr/>
        </p:nvCxnSpPr>
        <p:spPr>
          <a:xfrm>
            <a:off x="0" y="4714875"/>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23" name="Slide Number Placeholder 22"/>
          <p:cNvSpPr>
            <a:spLocks noGrp="1"/>
          </p:cNvSpPr>
          <p:nvPr>
            <p:ph type="sldNum" sz="quarter" idx="11"/>
          </p:nvPr>
        </p:nvSpPr>
        <p:spPr/>
        <p:txBody>
          <a:body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
        <p:nvSpPr>
          <p:cNvPr id="24" name="Footer Placeholder 23"/>
          <p:cNvSpPr>
            <a:spLocks noGrp="1"/>
          </p:cNvSpPr>
          <p:nvPr>
            <p:ph type="ftr" sz="quarter" idx="12"/>
          </p:nvPr>
        </p:nvSpPr>
        <p:spPr/>
        <p:txBody>
          <a:bodyPr/>
          <a:lstStyle/>
          <a:p>
            <a:endParaRPr lang="en-GB">
              <a:solidFill>
                <a:srgbClr val="FFFFFF">
                  <a:alpha val="65000"/>
                </a:srgbClr>
              </a:solidFill>
            </a:endParaRPr>
          </a:p>
        </p:txBody>
      </p:sp>
      <p:sp>
        <p:nvSpPr>
          <p:cNvPr id="12" name="Title 11"/>
          <p:cNvSpPr>
            <a:spLocks noGrp="1"/>
          </p:cNvSpPr>
          <p:nvPr>
            <p:ph type="title"/>
          </p:nvPr>
        </p:nvSpPr>
        <p:spPr>
          <a:xfrm>
            <a:off x="469901" y="457201"/>
            <a:ext cx="1024128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741072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1" name="Content Placeholder 30"/>
          <p:cNvSpPr>
            <a:spLocks noGrp="1"/>
          </p:cNvSpPr>
          <p:nvPr>
            <p:ph sz="quarter" idx="13"/>
          </p:nvPr>
        </p:nvSpPr>
        <p:spPr>
          <a:xfrm>
            <a:off x="469901" y="1463040"/>
            <a:ext cx="1024128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19" name="Slide Number Placeholder 18"/>
          <p:cNvSpPr>
            <a:spLocks noGrp="1"/>
          </p:cNvSpPr>
          <p:nvPr>
            <p:ph type="sldNum" sz="quarter" idx="15"/>
          </p:nvPr>
        </p:nvSpPr>
        <p:spPr/>
        <p:txBody>
          <a:body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
        <p:nvSpPr>
          <p:cNvPr id="21" name="Footer Placeholder 20"/>
          <p:cNvSpPr>
            <a:spLocks noGrp="1"/>
          </p:cNvSpPr>
          <p:nvPr>
            <p:ph type="ftr" sz="quarter" idx="16"/>
          </p:nvPr>
        </p:nvSpPr>
        <p:spPr/>
        <p:txBody>
          <a:bodyPr/>
          <a:lstStyle/>
          <a:p>
            <a:endParaRPr lang="en-GB">
              <a:solidFill>
                <a:srgbClr val="FFFFFF">
                  <a:alpha val="65000"/>
                </a:srgbClr>
              </a:solidFill>
            </a:endParaRPr>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1160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ubtitle 2"/>
          <p:cNvSpPr>
            <a:spLocks noGrp="1"/>
          </p:cNvSpPr>
          <p:nvPr>
            <p:ph type="subTitle" idx="1"/>
          </p:nvPr>
        </p:nvSpPr>
        <p:spPr>
          <a:xfrm>
            <a:off x="469901" y="4003302"/>
            <a:ext cx="6096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20" name="Slide Number Placeholder 19"/>
          <p:cNvSpPr>
            <a:spLocks noGrp="1"/>
          </p:cNvSpPr>
          <p:nvPr>
            <p:ph type="sldNum" sz="quarter" idx="11"/>
          </p:nvPr>
        </p:nvSpPr>
        <p:spPr/>
        <p:txBody>
          <a:body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
        <p:nvSpPr>
          <p:cNvPr id="21" name="Footer Placeholder 20"/>
          <p:cNvSpPr>
            <a:spLocks noGrp="1"/>
          </p:cNvSpPr>
          <p:nvPr>
            <p:ph type="ftr" sz="quarter" idx="12"/>
          </p:nvPr>
        </p:nvSpPr>
        <p:spPr/>
        <p:txBody>
          <a:bodyPr/>
          <a:lstStyle/>
          <a:p>
            <a:endParaRPr lang="en-GB">
              <a:solidFill>
                <a:srgbClr val="FFFFFF">
                  <a:alpha val="65000"/>
                </a:srgbClr>
              </a:solidFill>
            </a:endParaRPr>
          </a:p>
        </p:txBody>
      </p:sp>
      <p:sp>
        <p:nvSpPr>
          <p:cNvPr id="13" name="Rectangle 12"/>
          <p:cNvSpPr/>
          <p:nvPr/>
        </p:nvSpPr>
        <p:spPr>
          <a:xfrm>
            <a:off x="0" y="0"/>
            <a:ext cx="12192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8" name="Straight Connector 17"/>
          <p:cNvCxnSpPr/>
          <p:nvPr/>
        </p:nvCxnSpPr>
        <p:spPr>
          <a:xfrm>
            <a:off x="-5919" y="182880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472488" y="1990078"/>
            <a:ext cx="11253216"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71302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6" name="Content Placeholder 11"/>
          <p:cNvSpPr>
            <a:spLocks noGrp="1"/>
          </p:cNvSpPr>
          <p:nvPr>
            <p:ph sz="quarter" idx="14"/>
          </p:nvPr>
        </p:nvSpPr>
        <p:spPr>
          <a:xfrm>
            <a:off x="6534912"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469901"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25" name="Slide Number Placeholder 24"/>
          <p:cNvSpPr>
            <a:spLocks noGrp="1"/>
          </p:cNvSpPr>
          <p:nvPr>
            <p:ph type="sldNum" sz="quarter" idx="16"/>
          </p:nvPr>
        </p:nvSpPr>
        <p:spPr/>
        <p:txBody>
          <a:body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
        <p:nvSpPr>
          <p:cNvPr id="26" name="Footer Placeholder 25"/>
          <p:cNvSpPr>
            <a:spLocks noGrp="1"/>
          </p:cNvSpPr>
          <p:nvPr>
            <p:ph type="ftr" sz="quarter" idx="17"/>
          </p:nvPr>
        </p:nvSpPr>
        <p:spPr/>
        <p:txBody>
          <a:bodyPr/>
          <a:lstStyle/>
          <a:p>
            <a:endParaRPr lang="en-GB">
              <a:solidFill>
                <a:srgbClr val="FFFFFF">
                  <a:alpha val="65000"/>
                </a:srgbClr>
              </a:solidFill>
            </a:endParaRPr>
          </a:p>
        </p:txBody>
      </p:sp>
    </p:spTree>
    <p:extLst>
      <p:ext uri="{BB962C8B-B14F-4D97-AF65-F5344CB8AC3E}">
        <p14:creationId xmlns:p14="http://schemas.microsoft.com/office/powerpoint/2010/main" val="9422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8" name="Text Placeholder 3"/>
          <p:cNvSpPr>
            <a:spLocks noGrp="1"/>
          </p:cNvSpPr>
          <p:nvPr>
            <p:ph type="body" sz="half" idx="2"/>
          </p:nvPr>
        </p:nvSpPr>
        <p:spPr>
          <a:xfrm>
            <a:off x="469901" y="1463041"/>
            <a:ext cx="51816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6534151" y="1463041"/>
            <a:ext cx="51816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6534151" y="2011680"/>
            <a:ext cx="51816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469901" y="2011680"/>
            <a:ext cx="51816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24" name="Slide Number Placeholder 23"/>
          <p:cNvSpPr>
            <a:spLocks noGrp="1"/>
          </p:cNvSpPr>
          <p:nvPr>
            <p:ph type="sldNum" sz="quarter" idx="17"/>
          </p:nvPr>
        </p:nvSpPr>
        <p:spPr/>
        <p:txBody>
          <a:body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
        <p:nvSpPr>
          <p:cNvPr id="29" name="Footer Placeholder 28"/>
          <p:cNvSpPr>
            <a:spLocks noGrp="1"/>
          </p:cNvSpPr>
          <p:nvPr>
            <p:ph type="ftr" sz="quarter" idx="18"/>
          </p:nvPr>
        </p:nvSpPr>
        <p:spPr/>
        <p:txBody>
          <a:bodyPr/>
          <a:lstStyle/>
          <a:p>
            <a:endParaRPr lang="en-GB">
              <a:solidFill>
                <a:srgbClr val="FFFFFF">
                  <a:alpha val="65000"/>
                </a:srgbClr>
              </a:solidFill>
            </a:endParaRPr>
          </a:p>
        </p:txBody>
      </p:sp>
    </p:spTree>
    <p:extLst>
      <p:ext uri="{BB962C8B-B14F-4D97-AF65-F5344CB8AC3E}">
        <p14:creationId xmlns:p14="http://schemas.microsoft.com/office/powerpoint/2010/main" val="32012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Date Placeholder 10"/>
          <p:cNvSpPr>
            <a:spLocks noGrp="1"/>
          </p:cNvSpPr>
          <p:nvPr>
            <p:ph type="dt" sz="half" idx="10"/>
          </p:nvPr>
        </p:nvSpPr>
        <p:spPr/>
        <p:txBody>
          <a:body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14" name="Slide Number Placeholder 13"/>
          <p:cNvSpPr>
            <a:spLocks noGrp="1"/>
          </p:cNvSpPr>
          <p:nvPr>
            <p:ph type="sldNum" sz="quarter" idx="11"/>
          </p:nvPr>
        </p:nvSpPr>
        <p:spPr/>
        <p:txBody>
          <a:body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
        <p:nvSpPr>
          <p:cNvPr id="18" name="Footer Placeholder 17"/>
          <p:cNvSpPr>
            <a:spLocks noGrp="1"/>
          </p:cNvSpPr>
          <p:nvPr>
            <p:ph type="ftr" sz="quarter" idx="12"/>
          </p:nvPr>
        </p:nvSpPr>
        <p:spPr/>
        <p:txBody>
          <a:bodyPr/>
          <a:lstStyle/>
          <a:p>
            <a:endParaRPr lang="en-GB">
              <a:solidFill>
                <a:srgbClr val="FFFFFF">
                  <a:alpha val="65000"/>
                </a:srgbClr>
              </a:solidFill>
            </a:endParaRPr>
          </a:p>
        </p:txBody>
      </p:sp>
      <p:sp>
        <p:nvSpPr>
          <p:cNvPr id="15" name="Title 1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8354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7" name="Date Placeholder 6"/>
          <p:cNvSpPr>
            <a:spLocks noGrp="1"/>
          </p:cNvSpPr>
          <p:nvPr>
            <p:ph type="dt" sz="half" idx="10"/>
          </p:nvPr>
        </p:nvSpPr>
        <p:spPr/>
        <p:txBody>
          <a:body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12" name="Slide Number Placeholder 11"/>
          <p:cNvSpPr>
            <a:spLocks noGrp="1"/>
          </p:cNvSpPr>
          <p:nvPr>
            <p:ph type="sldNum" sz="quarter" idx="11"/>
          </p:nvPr>
        </p:nvSpPr>
        <p:spPr/>
        <p:txBody>
          <a:body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
        <p:nvSpPr>
          <p:cNvPr id="13" name="Footer Placeholder 12"/>
          <p:cNvSpPr>
            <a:spLocks noGrp="1"/>
          </p:cNvSpPr>
          <p:nvPr>
            <p:ph type="ftr" sz="quarter" idx="12"/>
          </p:nvPr>
        </p:nvSpPr>
        <p:spPr/>
        <p:txBody>
          <a:bodyPr/>
          <a:lstStyle/>
          <a:p>
            <a:endParaRPr lang="en-GB">
              <a:solidFill>
                <a:srgbClr val="FFFFFF">
                  <a:alpha val="65000"/>
                </a:srgbClr>
              </a:solidFill>
            </a:endParaRPr>
          </a:p>
        </p:txBody>
      </p:sp>
    </p:spTree>
    <p:extLst>
      <p:ext uri="{BB962C8B-B14F-4D97-AF65-F5344CB8AC3E}">
        <p14:creationId xmlns:p14="http://schemas.microsoft.com/office/powerpoint/2010/main" val="14231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4" name="Rectangle 13"/>
          <p:cNvSpPr/>
          <p:nvPr/>
        </p:nvSpPr>
        <p:spPr>
          <a:xfrm>
            <a:off x="0" y="5734050"/>
            <a:ext cx="12192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22" name="Straight Connector 21"/>
          <p:cNvCxnSpPr/>
          <p:nvPr/>
        </p:nvCxnSpPr>
        <p:spPr>
          <a:xfrm>
            <a:off x="0" y="569595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469902" y="1463040"/>
            <a:ext cx="4508500"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5473700" y="1463040"/>
            <a:ext cx="6242051"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18" name="Slide Number Placeholder 17"/>
          <p:cNvSpPr>
            <a:spLocks noGrp="1"/>
          </p:cNvSpPr>
          <p:nvPr>
            <p:ph type="sldNum" sz="quarter" idx="16"/>
          </p:nvPr>
        </p:nvSpPr>
        <p:spPr/>
        <p:txBody>
          <a:body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
        <p:nvSpPr>
          <p:cNvPr id="20" name="Footer Placeholder 19"/>
          <p:cNvSpPr>
            <a:spLocks noGrp="1"/>
          </p:cNvSpPr>
          <p:nvPr>
            <p:ph type="ftr" sz="quarter" idx="17"/>
          </p:nvPr>
        </p:nvSpPr>
        <p:spPr/>
        <p:txBody>
          <a:bodyPr/>
          <a:lstStyle/>
          <a:p>
            <a:endParaRPr lang="en-GB">
              <a:solidFill>
                <a:srgbClr val="FFFFFF">
                  <a:alpha val="65000"/>
                </a:srgbClr>
              </a:solidFill>
            </a:endParaRPr>
          </a:p>
        </p:txBody>
      </p:sp>
    </p:spTree>
    <p:extLst>
      <p:ext uri="{BB962C8B-B14F-4D97-AF65-F5344CB8AC3E}">
        <p14:creationId xmlns:p14="http://schemas.microsoft.com/office/powerpoint/2010/main" val="400223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FCCD2DE-1147-459E-A1AF-923704489BB1}" type="datetimeFigureOut">
              <a:rPr lang="en-AU" smtClean="0"/>
              <a:t>13/04/2017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851B6E-4767-4419-BC2E-3D6A78793D57}" type="slidenum">
              <a:rPr lang="en-AU" smtClean="0"/>
              <a:t>‹#›</a:t>
            </a:fld>
            <a:endParaRPr lang="en-AU"/>
          </a:p>
        </p:txBody>
      </p:sp>
    </p:spTree>
    <p:extLst>
      <p:ext uri="{BB962C8B-B14F-4D97-AF65-F5344CB8AC3E}">
        <p14:creationId xmlns:p14="http://schemas.microsoft.com/office/powerpoint/2010/main" val="1864770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Picture Placeholder 2"/>
          <p:cNvSpPr>
            <a:spLocks noGrp="1"/>
          </p:cNvSpPr>
          <p:nvPr>
            <p:ph type="pic" idx="1"/>
          </p:nvPr>
        </p:nvSpPr>
        <p:spPr>
          <a:xfrm>
            <a:off x="6972299" y="0"/>
            <a:ext cx="5219700"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469901" y="1600200"/>
            <a:ext cx="6096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12192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p:cNvCxnSpPr/>
          <p:nvPr/>
        </p:nvCxnSpPr>
        <p:spPr>
          <a:xfrm>
            <a:off x="0" y="569595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469900" y="275208"/>
            <a:ext cx="6096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20" name="Slide Number Placeholder 19"/>
          <p:cNvSpPr>
            <a:spLocks noGrp="1"/>
          </p:cNvSpPr>
          <p:nvPr>
            <p:ph type="sldNum" sz="quarter" idx="15"/>
          </p:nvPr>
        </p:nvSpPr>
        <p:spPr/>
        <p:txBody>
          <a:body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
        <p:nvSpPr>
          <p:cNvPr id="21" name="Footer Placeholder 20"/>
          <p:cNvSpPr>
            <a:spLocks noGrp="1"/>
          </p:cNvSpPr>
          <p:nvPr>
            <p:ph type="ftr" sz="quarter" idx="16"/>
          </p:nvPr>
        </p:nvSpPr>
        <p:spPr/>
        <p:txBody>
          <a:bodyPr/>
          <a:lstStyle/>
          <a:p>
            <a:endParaRPr lang="en-GB">
              <a:solidFill>
                <a:srgbClr val="FFFFFF">
                  <a:alpha val="65000"/>
                </a:srgbClr>
              </a:solidFill>
            </a:endParaRPr>
          </a:p>
        </p:txBody>
      </p:sp>
    </p:spTree>
    <p:extLst>
      <p:ext uri="{BB962C8B-B14F-4D97-AF65-F5344CB8AC3E}">
        <p14:creationId xmlns:p14="http://schemas.microsoft.com/office/powerpoint/2010/main" val="328417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5" name="Footer Placeholder 4"/>
          <p:cNvSpPr>
            <a:spLocks noGrp="1"/>
          </p:cNvSpPr>
          <p:nvPr>
            <p:ph type="ftr" sz="quarter" idx="11"/>
          </p:nvPr>
        </p:nvSpPr>
        <p:spPr/>
        <p:txBody>
          <a:bodyPr/>
          <a:lstStyle/>
          <a:p>
            <a:endParaRPr lang="en-GB">
              <a:solidFill>
                <a:srgbClr val="FFFFFF">
                  <a:alpha val="65000"/>
                </a:srgbClr>
              </a:solidFill>
            </a:endParaRPr>
          </a:p>
        </p:txBody>
      </p:sp>
      <p:sp>
        <p:nvSpPr>
          <p:cNvPr id="6" name="Slide Number Placeholder 5"/>
          <p:cNvSpPr>
            <a:spLocks noGrp="1"/>
          </p:cNvSpPr>
          <p:nvPr>
            <p:ph type="sldNum" sz="quarter" idx="12"/>
          </p:nvPr>
        </p:nvSpPr>
        <p:spPr/>
        <p:txBody>
          <a:body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Tree>
    <p:extLst>
      <p:ext uri="{BB962C8B-B14F-4D97-AF65-F5344CB8AC3E}">
        <p14:creationId xmlns:p14="http://schemas.microsoft.com/office/powerpoint/2010/main" val="3822287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5" name="Footer Placeholder 4"/>
          <p:cNvSpPr>
            <a:spLocks noGrp="1"/>
          </p:cNvSpPr>
          <p:nvPr>
            <p:ph type="ftr" sz="quarter" idx="11"/>
          </p:nvPr>
        </p:nvSpPr>
        <p:spPr/>
        <p:txBody>
          <a:bodyPr/>
          <a:lstStyle/>
          <a:p>
            <a:endParaRPr lang="en-GB">
              <a:solidFill>
                <a:srgbClr val="FFFFFF">
                  <a:alpha val="65000"/>
                </a:srgbClr>
              </a:solidFill>
            </a:endParaRPr>
          </a:p>
        </p:txBody>
      </p:sp>
      <p:sp>
        <p:nvSpPr>
          <p:cNvPr id="6" name="Slide Number Placeholder 5"/>
          <p:cNvSpPr>
            <a:spLocks noGrp="1"/>
          </p:cNvSpPr>
          <p:nvPr>
            <p:ph type="sldNum" sz="quarter" idx="12"/>
          </p:nvPr>
        </p:nvSpPr>
        <p:spPr/>
        <p:txBody>
          <a:body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Tree>
    <p:extLst>
      <p:ext uri="{BB962C8B-B14F-4D97-AF65-F5344CB8AC3E}">
        <p14:creationId xmlns:p14="http://schemas.microsoft.com/office/powerpoint/2010/main" val="3647182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5304" b="42243"/>
          <a:stretch/>
        </p:blipFill>
        <p:spPr>
          <a:xfrm>
            <a:off x="0" y="1714500"/>
            <a:ext cx="12192000" cy="3197134"/>
          </a:xfrm>
          <a:prstGeom prst="rect">
            <a:avLst/>
          </a:prstGeom>
        </p:spPr>
      </p:pic>
      <p:sp>
        <p:nvSpPr>
          <p:cNvPr id="2" name="Title 1"/>
          <p:cNvSpPr>
            <a:spLocks noGrp="1"/>
          </p:cNvSpPr>
          <p:nvPr userDrawn="1">
            <p:ph type="ctrTitle" hasCustomPrompt="1"/>
          </p:nvPr>
        </p:nvSpPr>
        <p:spPr>
          <a:xfrm>
            <a:off x="609600" y="5334000"/>
            <a:ext cx="7416800" cy="685800"/>
          </a:xfrm>
          <a:prstGeom prst="rect">
            <a:avLst/>
          </a:prstGeom>
        </p:spPr>
        <p:txBody>
          <a:bodyPr bIns="0" anchor="b" anchorCtr="0">
            <a:noAutofit/>
          </a:bodyPr>
          <a:lstStyle>
            <a:lvl1pPr>
              <a:lnSpc>
                <a:spcPct val="90000"/>
              </a:lnSpc>
              <a:defRPr sz="4000">
                <a:solidFill>
                  <a:srgbClr val="00529B"/>
                </a:solidFill>
              </a:defRPr>
            </a:lvl1pPr>
          </a:lstStyle>
          <a:p>
            <a:r>
              <a:rPr lang="en-US" dirty="0" smtClean="0"/>
              <a:t>Title of the Presentation</a:t>
            </a:r>
            <a:endParaRPr lang="en-US" dirty="0"/>
          </a:p>
        </p:txBody>
      </p:sp>
      <p:sp>
        <p:nvSpPr>
          <p:cNvPr id="3" name="Subtitle 2"/>
          <p:cNvSpPr>
            <a:spLocks noGrp="1"/>
          </p:cNvSpPr>
          <p:nvPr userDrawn="1">
            <p:ph type="subTitle" idx="1" hasCustomPrompt="1"/>
          </p:nvPr>
        </p:nvSpPr>
        <p:spPr>
          <a:xfrm>
            <a:off x="609600" y="6019801"/>
            <a:ext cx="7416800" cy="435575"/>
          </a:xfrm>
        </p:spPr>
        <p:txBody>
          <a:bodyPr anchor="b" anchorCtr="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the presentation</a:t>
            </a:r>
            <a:endParaRPr lang="en-US" dirty="0"/>
          </a:p>
        </p:txBody>
      </p:sp>
      <p:pic>
        <p:nvPicPr>
          <p:cNvPr id="22" name="Picture 21" descr="William Roberts Lawyers with R.png"/>
          <p:cNvPicPr>
            <a:picLocks noChangeAspect="1"/>
          </p:cNvPicPr>
          <p:nvPr userDrawn="1"/>
        </p:nvPicPr>
        <p:blipFill>
          <a:blip r:embed="rId3" cstate="print"/>
          <a:stretch>
            <a:fillRect/>
          </a:stretch>
        </p:blipFill>
        <p:spPr>
          <a:xfrm>
            <a:off x="7254928" y="381000"/>
            <a:ext cx="4504955" cy="385650"/>
          </a:xfrm>
          <a:prstGeom prst="rect">
            <a:avLst/>
          </a:prstGeom>
        </p:spPr>
      </p:pic>
      <p:grpSp>
        <p:nvGrpSpPr>
          <p:cNvPr id="1026" name="Group 2"/>
          <p:cNvGrpSpPr>
            <a:grpSpLocks/>
          </p:cNvGrpSpPr>
          <p:nvPr userDrawn="1"/>
        </p:nvGrpSpPr>
        <p:grpSpPr bwMode="auto">
          <a:xfrm>
            <a:off x="3048000" y="4914900"/>
            <a:ext cx="9144000" cy="114300"/>
            <a:chOff x="570" y="11968"/>
            <a:chExt cx="10800" cy="180"/>
          </a:xfrm>
        </p:grpSpPr>
        <p:sp>
          <p:nvSpPr>
            <p:cNvPr id="1027" name="Rectangle 3"/>
            <p:cNvSpPr>
              <a:spLocks noChangeArrowheads="1"/>
            </p:cNvSpPr>
            <p:nvPr/>
          </p:nvSpPr>
          <p:spPr bwMode="auto">
            <a:xfrm>
              <a:off x="570" y="11968"/>
              <a:ext cx="2160" cy="180"/>
            </a:xfrm>
            <a:prstGeom prst="rect">
              <a:avLst/>
            </a:prstGeom>
            <a:solidFill>
              <a:srgbClr val="3F3F42"/>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1028" name="Rectangle 4"/>
            <p:cNvSpPr>
              <a:spLocks noChangeArrowheads="1"/>
            </p:cNvSpPr>
            <p:nvPr/>
          </p:nvSpPr>
          <p:spPr bwMode="auto">
            <a:xfrm>
              <a:off x="2730" y="11968"/>
              <a:ext cx="2160" cy="180"/>
            </a:xfrm>
            <a:prstGeom prst="rect">
              <a:avLst/>
            </a:prstGeom>
            <a:solidFill>
              <a:srgbClr val="00529B"/>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1029" name="Rectangle 5"/>
            <p:cNvSpPr>
              <a:spLocks noChangeArrowheads="1"/>
            </p:cNvSpPr>
            <p:nvPr/>
          </p:nvSpPr>
          <p:spPr bwMode="auto">
            <a:xfrm>
              <a:off x="4890" y="11968"/>
              <a:ext cx="2160" cy="180"/>
            </a:xfrm>
            <a:prstGeom prst="rect">
              <a:avLst/>
            </a:prstGeom>
            <a:solidFill>
              <a:srgbClr val="7EB4DA"/>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1030" name="Rectangle 6"/>
            <p:cNvSpPr>
              <a:spLocks noChangeArrowheads="1"/>
            </p:cNvSpPr>
            <p:nvPr/>
          </p:nvSpPr>
          <p:spPr bwMode="auto">
            <a:xfrm>
              <a:off x="7050" y="11968"/>
              <a:ext cx="2160" cy="180"/>
            </a:xfrm>
            <a:prstGeom prst="rect">
              <a:avLst/>
            </a:prstGeom>
            <a:solidFill>
              <a:srgbClr val="E36C0A"/>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1031" name="Rectangle 7"/>
            <p:cNvSpPr>
              <a:spLocks noChangeArrowheads="1"/>
            </p:cNvSpPr>
            <p:nvPr/>
          </p:nvSpPr>
          <p:spPr bwMode="auto">
            <a:xfrm>
              <a:off x="9210" y="11968"/>
              <a:ext cx="2160" cy="180"/>
            </a:xfrm>
            <a:prstGeom prst="rect">
              <a:avLst/>
            </a:prstGeom>
            <a:solidFill>
              <a:srgbClr val="949BA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grpSp>
      <p:sp>
        <p:nvSpPr>
          <p:cNvPr id="34" name="TextBox 33"/>
          <p:cNvSpPr txBox="1"/>
          <p:nvPr userDrawn="1"/>
        </p:nvSpPr>
        <p:spPr>
          <a:xfrm>
            <a:off x="609600" y="1454260"/>
            <a:ext cx="7213600" cy="169277"/>
          </a:xfrm>
          <a:prstGeom prst="rect">
            <a:avLst/>
          </a:prstGeom>
          <a:noFill/>
        </p:spPr>
        <p:txBody>
          <a:bodyPr wrap="square" bIns="0" rtlCol="0">
            <a:spAutoFit/>
          </a:bodyPr>
          <a:lstStyle/>
          <a:p>
            <a:pPr fontAlgn="base">
              <a:spcBef>
                <a:spcPct val="0"/>
              </a:spcBef>
              <a:spcAft>
                <a:spcPct val="0"/>
              </a:spcAft>
            </a:pPr>
            <a:r>
              <a:rPr lang="en-AU" sz="800" cap="small" dirty="0" smtClean="0">
                <a:solidFill>
                  <a:srgbClr val="949BA1"/>
                </a:solidFill>
              </a:rPr>
              <a:t>insurance | financial institutions | building and construction</a:t>
            </a:r>
            <a:endParaRPr lang="en-AU" sz="800" cap="small" dirty="0">
              <a:solidFill>
                <a:srgbClr val="949BA1"/>
              </a:solidFill>
            </a:endParaRPr>
          </a:p>
        </p:txBody>
      </p:sp>
    </p:spTree>
    <p:extLst>
      <p:ext uri="{BB962C8B-B14F-4D97-AF65-F5344CB8AC3E}">
        <p14:creationId xmlns:p14="http://schemas.microsoft.com/office/powerpoint/2010/main" val="25185647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7381461" y="2209800"/>
            <a:ext cx="4174435" cy="3886200"/>
          </a:xfrm>
        </p:spPr>
        <p:txBody>
          <a:bodyPr>
            <a:normAutofit/>
          </a:bodyPr>
          <a:lstStyle>
            <a:lvl1pPr marL="0" indent="0">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3" name="Title 52"/>
          <p:cNvSpPr>
            <a:spLocks noGrp="1"/>
          </p:cNvSpPr>
          <p:nvPr userDrawn="1">
            <p:ph type="title"/>
          </p:nvPr>
        </p:nvSpPr>
        <p:spPr>
          <a:xfrm>
            <a:off x="609600" y="362126"/>
            <a:ext cx="8110331" cy="1143000"/>
          </a:xfrm>
          <a:prstGeom prst="rect">
            <a:avLst/>
          </a:prstGeom>
        </p:spPr>
        <p:txBody>
          <a:bodyPr anchor="b" anchorCtr="0"/>
          <a:lstStyle/>
          <a:p>
            <a:r>
              <a:rPr lang="en-US" smtClean="0"/>
              <a:t>Click to edit Master title style</a:t>
            </a:r>
            <a:endParaRPr lang="en-AU" dirty="0"/>
          </a:p>
        </p:txBody>
      </p:sp>
      <p:grpSp>
        <p:nvGrpSpPr>
          <p:cNvPr id="62" name="Group 61"/>
          <p:cNvGrpSpPr/>
          <p:nvPr userDrawn="1"/>
        </p:nvGrpSpPr>
        <p:grpSpPr>
          <a:xfrm>
            <a:off x="3048000" y="6352249"/>
            <a:ext cx="9144000" cy="323333"/>
            <a:chOff x="2286000" y="6352248"/>
            <a:chExt cx="6858000" cy="323333"/>
          </a:xfrm>
        </p:grpSpPr>
        <p:sp>
          <p:nvSpPr>
            <p:cNvPr id="49" name="TextBox 48"/>
            <p:cNvSpPr txBox="1"/>
            <p:nvPr userDrawn="1"/>
          </p:nvSpPr>
          <p:spPr>
            <a:xfrm>
              <a:off x="2286000" y="6506304"/>
              <a:ext cx="5410200" cy="169277"/>
            </a:xfrm>
            <a:prstGeom prst="rect">
              <a:avLst/>
            </a:prstGeom>
            <a:noFill/>
          </p:spPr>
          <p:txBody>
            <a:bodyPr wrap="square" lIns="36000" bIns="0" rtlCol="0">
              <a:spAutoFit/>
            </a:bodyPr>
            <a:lstStyle/>
            <a:p>
              <a:pPr fontAlgn="base">
                <a:spcBef>
                  <a:spcPct val="0"/>
                </a:spcBef>
                <a:spcAft>
                  <a:spcPct val="0"/>
                </a:spcAft>
              </a:pPr>
              <a:r>
                <a:rPr lang="en-AU" sz="800" cap="small" dirty="0" smtClean="0">
                  <a:solidFill>
                    <a:srgbClr val="949BA1"/>
                  </a:solidFill>
                </a:rPr>
                <a:t>insurance | financial institutions | building and construction</a:t>
              </a:r>
              <a:endParaRPr lang="en-AU" sz="800" cap="small" dirty="0">
                <a:solidFill>
                  <a:srgbClr val="949BA1"/>
                </a:solidFill>
              </a:endParaRPr>
            </a:p>
          </p:txBody>
        </p:sp>
        <p:grpSp>
          <p:nvGrpSpPr>
            <p:cNvPr id="56" name="Group 2"/>
            <p:cNvGrpSpPr>
              <a:grpSpLocks/>
            </p:cNvGrpSpPr>
            <p:nvPr userDrawn="1"/>
          </p:nvGrpSpPr>
          <p:grpSpPr bwMode="auto">
            <a:xfrm>
              <a:off x="2286000" y="6352248"/>
              <a:ext cx="6858000" cy="114300"/>
              <a:chOff x="570" y="11968"/>
              <a:chExt cx="10800" cy="180"/>
            </a:xfrm>
          </p:grpSpPr>
          <p:sp>
            <p:nvSpPr>
              <p:cNvPr id="57" name="Rectangle 3"/>
              <p:cNvSpPr>
                <a:spLocks noChangeArrowheads="1"/>
              </p:cNvSpPr>
              <p:nvPr/>
            </p:nvSpPr>
            <p:spPr bwMode="auto">
              <a:xfrm>
                <a:off x="570" y="11968"/>
                <a:ext cx="2160" cy="180"/>
              </a:xfrm>
              <a:prstGeom prst="rect">
                <a:avLst/>
              </a:prstGeom>
              <a:solidFill>
                <a:srgbClr val="3F3F42"/>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58" name="Rectangle 4"/>
              <p:cNvSpPr>
                <a:spLocks noChangeArrowheads="1"/>
              </p:cNvSpPr>
              <p:nvPr/>
            </p:nvSpPr>
            <p:spPr bwMode="auto">
              <a:xfrm>
                <a:off x="2730" y="11968"/>
                <a:ext cx="2160" cy="180"/>
              </a:xfrm>
              <a:prstGeom prst="rect">
                <a:avLst/>
              </a:prstGeom>
              <a:solidFill>
                <a:srgbClr val="00529B"/>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59" name="Rectangle 5"/>
              <p:cNvSpPr>
                <a:spLocks noChangeArrowheads="1"/>
              </p:cNvSpPr>
              <p:nvPr/>
            </p:nvSpPr>
            <p:spPr bwMode="auto">
              <a:xfrm>
                <a:off x="4890" y="11968"/>
                <a:ext cx="2160" cy="180"/>
              </a:xfrm>
              <a:prstGeom prst="rect">
                <a:avLst/>
              </a:prstGeom>
              <a:solidFill>
                <a:srgbClr val="7EB4DA"/>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60" name="Rectangle 6"/>
              <p:cNvSpPr>
                <a:spLocks noChangeArrowheads="1"/>
              </p:cNvSpPr>
              <p:nvPr/>
            </p:nvSpPr>
            <p:spPr bwMode="auto">
              <a:xfrm>
                <a:off x="7050" y="11968"/>
                <a:ext cx="2160" cy="180"/>
              </a:xfrm>
              <a:prstGeom prst="rect">
                <a:avLst/>
              </a:prstGeom>
              <a:solidFill>
                <a:srgbClr val="E36C0A"/>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61" name="Rectangle 7"/>
              <p:cNvSpPr>
                <a:spLocks noChangeArrowheads="1"/>
              </p:cNvSpPr>
              <p:nvPr/>
            </p:nvSpPr>
            <p:spPr bwMode="auto">
              <a:xfrm>
                <a:off x="9210" y="11968"/>
                <a:ext cx="2160" cy="180"/>
              </a:xfrm>
              <a:prstGeom prst="rect">
                <a:avLst/>
              </a:prstGeom>
              <a:solidFill>
                <a:srgbClr val="949BA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grpSp>
      </p:grpSp>
      <p:sp>
        <p:nvSpPr>
          <p:cNvPr id="63" name="Content Placeholder 2"/>
          <p:cNvSpPr>
            <a:spLocks noGrp="1"/>
          </p:cNvSpPr>
          <p:nvPr>
            <p:ph idx="12"/>
          </p:nvPr>
        </p:nvSpPr>
        <p:spPr>
          <a:xfrm>
            <a:off x="609601" y="2209800"/>
            <a:ext cx="6541477" cy="3886200"/>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4" name="Subtitle 2"/>
          <p:cNvSpPr>
            <a:spLocks noGrp="1"/>
          </p:cNvSpPr>
          <p:nvPr>
            <p:ph type="subTitle" idx="1" hasCustomPrompt="1"/>
          </p:nvPr>
        </p:nvSpPr>
        <p:spPr>
          <a:xfrm>
            <a:off x="609600" y="1505127"/>
            <a:ext cx="8112369" cy="435575"/>
          </a:xfrm>
        </p:spPr>
        <p:txBody>
          <a:bodyPr anchor="b" anchorCtr="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the page</a:t>
            </a:r>
            <a:endParaRPr lang="en-US" dirty="0"/>
          </a:p>
        </p:txBody>
      </p:sp>
    </p:spTree>
    <p:extLst>
      <p:ext uri="{BB962C8B-B14F-4D97-AF65-F5344CB8AC3E}">
        <p14:creationId xmlns:p14="http://schemas.microsoft.com/office/powerpoint/2010/main" val="22022591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or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209800"/>
            <a:ext cx="10933044" cy="3886200"/>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7" name="Title 52"/>
          <p:cNvSpPr>
            <a:spLocks noGrp="1"/>
          </p:cNvSpPr>
          <p:nvPr>
            <p:ph type="title"/>
          </p:nvPr>
        </p:nvSpPr>
        <p:spPr>
          <a:xfrm>
            <a:off x="609600" y="362126"/>
            <a:ext cx="8110331" cy="1143000"/>
          </a:xfrm>
          <a:prstGeom prst="rect">
            <a:avLst/>
          </a:prstGeom>
        </p:spPr>
        <p:txBody>
          <a:bodyPr anchor="b" anchorCtr="0"/>
          <a:lstStyle/>
          <a:p>
            <a:r>
              <a:rPr lang="en-US" smtClean="0"/>
              <a:t>Click to edit Master title style</a:t>
            </a:r>
            <a:endParaRPr lang="en-AU" dirty="0"/>
          </a:p>
        </p:txBody>
      </p:sp>
      <p:grpSp>
        <p:nvGrpSpPr>
          <p:cNvPr id="49" name="Group 48"/>
          <p:cNvGrpSpPr/>
          <p:nvPr userDrawn="1"/>
        </p:nvGrpSpPr>
        <p:grpSpPr>
          <a:xfrm>
            <a:off x="3048000" y="6352249"/>
            <a:ext cx="9144000" cy="323333"/>
            <a:chOff x="2286000" y="6352248"/>
            <a:chExt cx="6858000" cy="323333"/>
          </a:xfrm>
        </p:grpSpPr>
        <p:sp>
          <p:nvSpPr>
            <p:cNvPr id="50" name="TextBox 49"/>
            <p:cNvSpPr txBox="1"/>
            <p:nvPr userDrawn="1"/>
          </p:nvSpPr>
          <p:spPr>
            <a:xfrm>
              <a:off x="2286000" y="6506304"/>
              <a:ext cx="5410200" cy="169277"/>
            </a:xfrm>
            <a:prstGeom prst="rect">
              <a:avLst/>
            </a:prstGeom>
            <a:noFill/>
          </p:spPr>
          <p:txBody>
            <a:bodyPr wrap="square" lIns="36000" bIns="0" rtlCol="0">
              <a:spAutoFit/>
            </a:bodyPr>
            <a:lstStyle/>
            <a:p>
              <a:pPr fontAlgn="base">
                <a:spcBef>
                  <a:spcPct val="0"/>
                </a:spcBef>
                <a:spcAft>
                  <a:spcPct val="0"/>
                </a:spcAft>
              </a:pPr>
              <a:r>
                <a:rPr lang="en-AU" sz="800" cap="small" dirty="0" smtClean="0">
                  <a:solidFill>
                    <a:srgbClr val="949BA1"/>
                  </a:solidFill>
                </a:rPr>
                <a:t>insurance | financial institutions | building and construction</a:t>
              </a:r>
              <a:endParaRPr lang="en-AU" sz="800" cap="small" dirty="0">
                <a:solidFill>
                  <a:srgbClr val="949BA1"/>
                </a:solidFill>
              </a:endParaRPr>
            </a:p>
          </p:txBody>
        </p:sp>
        <p:sp>
          <p:nvSpPr>
            <p:cNvPr id="51" name="TextBox 50"/>
            <p:cNvSpPr txBox="1"/>
            <p:nvPr userDrawn="1"/>
          </p:nvSpPr>
          <p:spPr>
            <a:xfrm>
              <a:off x="7631430" y="6506304"/>
              <a:ext cx="1055370" cy="169277"/>
            </a:xfrm>
            <a:prstGeom prst="rect">
              <a:avLst/>
            </a:prstGeom>
            <a:noFill/>
          </p:spPr>
          <p:txBody>
            <a:bodyPr wrap="square" bIns="0" rtlCol="0">
              <a:spAutoFit/>
            </a:bodyPr>
            <a:lstStyle/>
            <a:p>
              <a:pPr algn="r" fontAlgn="base">
                <a:spcBef>
                  <a:spcPct val="0"/>
                </a:spcBef>
                <a:spcAft>
                  <a:spcPct val="0"/>
                </a:spcAft>
              </a:pPr>
              <a:r>
                <a:rPr lang="en-AU" sz="800" cap="small" dirty="0" smtClean="0">
                  <a:solidFill>
                    <a:srgbClr val="949BA1"/>
                  </a:solidFill>
                </a:rPr>
                <a:t>slide </a:t>
              </a:r>
              <a:fld id="{C7F58ACB-D979-474F-B5EF-96778AE3E13F}" type="slidenum">
                <a:rPr lang="en-AU" sz="600" cap="small" smtClean="0">
                  <a:solidFill>
                    <a:srgbClr val="949BA1"/>
                  </a:solidFill>
                </a:rPr>
                <a:pPr algn="r" fontAlgn="base">
                  <a:spcBef>
                    <a:spcPct val="0"/>
                  </a:spcBef>
                  <a:spcAft>
                    <a:spcPct val="0"/>
                  </a:spcAft>
                </a:pPr>
                <a:t>‹#›</a:t>
              </a:fld>
              <a:endParaRPr lang="en-AU" sz="700" cap="small" dirty="0">
                <a:solidFill>
                  <a:srgbClr val="949BA1"/>
                </a:solidFill>
              </a:endParaRPr>
            </a:p>
          </p:txBody>
        </p:sp>
        <p:grpSp>
          <p:nvGrpSpPr>
            <p:cNvPr id="52" name="Group 2"/>
            <p:cNvGrpSpPr>
              <a:grpSpLocks/>
            </p:cNvGrpSpPr>
            <p:nvPr userDrawn="1"/>
          </p:nvGrpSpPr>
          <p:grpSpPr bwMode="auto">
            <a:xfrm>
              <a:off x="2286000" y="6352248"/>
              <a:ext cx="6858000" cy="114300"/>
              <a:chOff x="570" y="11968"/>
              <a:chExt cx="10800" cy="180"/>
            </a:xfrm>
          </p:grpSpPr>
          <p:sp>
            <p:nvSpPr>
              <p:cNvPr id="53" name="Rectangle 3"/>
              <p:cNvSpPr>
                <a:spLocks noChangeArrowheads="1"/>
              </p:cNvSpPr>
              <p:nvPr/>
            </p:nvSpPr>
            <p:spPr bwMode="auto">
              <a:xfrm>
                <a:off x="570" y="11968"/>
                <a:ext cx="2160" cy="180"/>
              </a:xfrm>
              <a:prstGeom prst="rect">
                <a:avLst/>
              </a:prstGeom>
              <a:solidFill>
                <a:srgbClr val="3F3F42"/>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54" name="Rectangle 4"/>
              <p:cNvSpPr>
                <a:spLocks noChangeArrowheads="1"/>
              </p:cNvSpPr>
              <p:nvPr/>
            </p:nvSpPr>
            <p:spPr bwMode="auto">
              <a:xfrm>
                <a:off x="2730" y="11968"/>
                <a:ext cx="2160" cy="180"/>
              </a:xfrm>
              <a:prstGeom prst="rect">
                <a:avLst/>
              </a:prstGeom>
              <a:solidFill>
                <a:srgbClr val="00529B"/>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55" name="Rectangle 5"/>
              <p:cNvSpPr>
                <a:spLocks noChangeArrowheads="1"/>
              </p:cNvSpPr>
              <p:nvPr/>
            </p:nvSpPr>
            <p:spPr bwMode="auto">
              <a:xfrm>
                <a:off x="4890" y="11968"/>
                <a:ext cx="2160" cy="180"/>
              </a:xfrm>
              <a:prstGeom prst="rect">
                <a:avLst/>
              </a:prstGeom>
              <a:solidFill>
                <a:srgbClr val="7EB4DA"/>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56" name="Rectangle 6"/>
              <p:cNvSpPr>
                <a:spLocks noChangeArrowheads="1"/>
              </p:cNvSpPr>
              <p:nvPr/>
            </p:nvSpPr>
            <p:spPr bwMode="auto">
              <a:xfrm>
                <a:off x="7050" y="11968"/>
                <a:ext cx="2160" cy="180"/>
              </a:xfrm>
              <a:prstGeom prst="rect">
                <a:avLst/>
              </a:prstGeom>
              <a:solidFill>
                <a:srgbClr val="E36C0A"/>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57" name="Rectangle 7"/>
              <p:cNvSpPr>
                <a:spLocks noChangeArrowheads="1"/>
              </p:cNvSpPr>
              <p:nvPr/>
            </p:nvSpPr>
            <p:spPr bwMode="auto">
              <a:xfrm>
                <a:off x="9210" y="11968"/>
                <a:ext cx="2160" cy="180"/>
              </a:xfrm>
              <a:prstGeom prst="rect">
                <a:avLst/>
              </a:prstGeom>
              <a:solidFill>
                <a:srgbClr val="949BA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grpSp>
      </p:grpSp>
      <p:sp>
        <p:nvSpPr>
          <p:cNvPr id="76" name="Subtitle 2"/>
          <p:cNvSpPr>
            <a:spLocks noGrp="1"/>
          </p:cNvSpPr>
          <p:nvPr>
            <p:ph type="subTitle" idx="10" hasCustomPrompt="1"/>
          </p:nvPr>
        </p:nvSpPr>
        <p:spPr>
          <a:xfrm>
            <a:off x="609600" y="1505127"/>
            <a:ext cx="8112369" cy="435575"/>
          </a:xfrm>
        </p:spPr>
        <p:txBody>
          <a:bodyPr anchor="b" anchorCtr="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the page</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126" y="194734"/>
            <a:ext cx="1276949" cy="473288"/>
          </a:xfrm>
          <a:prstGeom prst="rect">
            <a:avLst/>
          </a:prstGeom>
        </p:spPr>
      </p:pic>
    </p:spTree>
    <p:extLst>
      <p:ext uri="{BB962C8B-B14F-4D97-AF65-F5344CB8AC3E}">
        <p14:creationId xmlns:p14="http://schemas.microsoft.com/office/powerpoint/2010/main" val="18619496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with 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209800"/>
            <a:ext cx="10933044" cy="3886200"/>
          </a:xfrm>
        </p:spPr>
        <p:txBody>
          <a:bodyPr numCol="2">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7" name="Title 52"/>
          <p:cNvSpPr>
            <a:spLocks noGrp="1"/>
          </p:cNvSpPr>
          <p:nvPr>
            <p:ph type="title"/>
          </p:nvPr>
        </p:nvSpPr>
        <p:spPr>
          <a:xfrm>
            <a:off x="609600" y="362126"/>
            <a:ext cx="8110331" cy="1143000"/>
          </a:xfrm>
          <a:prstGeom prst="rect">
            <a:avLst/>
          </a:prstGeom>
        </p:spPr>
        <p:txBody>
          <a:bodyPr anchor="b" anchorCtr="0"/>
          <a:lstStyle/>
          <a:p>
            <a:r>
              <a:rPr lang="en-US" smtClean="0"/>
              <a:t>Click to edit Master title style</a:t>
            </a:r>
            <a:endParaRPr lang="en-AU" dirty="0"/>
          </a:p>
        </p:txBody>
      </p:sp>
      <p:grpSp>
        <p:nvGrpSpPr>
          <p:cNvPr id="4" name="Group 48"/>
          <p:cNvGrpSpPr/>
          <p:nvPr userDrawn="1"/>
        </p:nvGrpSpPr>
        <p:grpSpPr>
          <a:xfrm>
            <a:off x="3048000" y="6352249"/>
            <a:ext cx="9144000" cy="323333"/>
            <a:chOff x="2286000" y="6352248"/>
            <a:chExt cx="6858000" cy="323333"/>
          </a:xfrm>
        </p:grpSpPr>
        <p:sp>
          <p:nvSpPr>
            <p:cNvPr id="50" name="TextBox 49"/>
            <p:cNvSpPr txBox="1"/>
            <p:nvPr userDrawn="1"/>
          </p:nvSpPr>
          <p:spPr>
            <a:xfrm>
              <a:off x="2286000" y="6506304"/>
              <a:ext cx="5410200" cy="169277"/>
            </a:xfrm>
            <a:prstGeom prst="rect">
              <a:avLst/>
            </a:prstGeom>
            <a:noFill/>
          </p:spPr>
          <p:txBody>
            <a:bodyPr wrap="square" lIns="36000" bIns="0" rtlCol="0">
              <a:spAutoFit/>
            </a:bodyPr>
            <a:lstStyle/>
            <a:p>
              <a:pPr fontAlgn="base">
                <a:spcBef>
                  <a:spcPct val="0"/>
                </a:spcBef>
                <a:spcAft>
                  <a:spcPct val="0"/>
                </a:spcAft>
              </a:pPr>
              <a:r>
                <a:rPr lang="en-AU" sz="800" cap="small" dirty="0" smtClean="0">
                  <a:solidFill>
                    <a:srgbClr val="949BA1"/>
                  </a:solidFill>
                </a:rPr>
                <a:t>insurance | financial institutions | building and construction</a:t>
              </a:r>
              <a:endParaRPr lang="en-AU" sz="800" cap="small" dirty="0">
                <a:solidFill>
                  <a:srgbClr val="949BA1"/>
                </a:solidFill>
              </a:endParaRPr>
            </a:p>
          </p:txBody>
        </p:sp>
        <p:sp>
          <p:nvSpPr>
            <p:cNvPr id="51" name="TextBox 50"/>
            <p:cNvSpPr txBox="1"/>
            <p:nvPr userDrawn="1"/>
          </p:nvSpPr>
          <p:spPr>
            <a:xfrm>
              <a:off x="7631430" y="6506304"/>
              <a:ext cx="1055370" cy="169277"/>
            </a:xfrm>
            <a:prstGeom prst="rect">
              <a:avLst/>
            </a:prstGeom>
            <a:noFill/>
          </p:spPr>
          <p:txBody>
            <a:bodyPr wrap="square" bIns="0" rtlCol="0">
              <a:spAutoFit/>
            </a:bodyPr>
            <a:lstStyle/>
            <a:p>
              <a:pPr algn="r" fontAlgn="base">
                <a:spcBef>
                  <a:spcPct val="0"/>
                </a:spcBef>
                <a:spcAft>
                  <a:spcPct val="0"/>
                </a:spcAft>
              </a:pPr>
              <a:r>
                <a:rPr lang="en-AU" sz="800" cap="small" dirty="0" smtClean="0">
                  <a:solidFill>
                    <a:srgbClr val="949BA1"/>
                  </a:solidFill>
                </a:rPr>
                <a:t>slide </a:t>
              </a:r>
              <a:fld id="{C7F58ACB-D979-474F-B5EF-96778AE3E13F}" type="slidenum">
                <a:rPr lang="en-AU" sz="600" cap="small" smtClean="0">
                  <a:solidFill>
                    <a:srgbClr val="949BA1"/>
                  </a:solidFill>
                </a:rPr>
                <a:pPr algn="r" fontAlgn="base">
                  <a:spcBef>
                    <a:spcPct val="0"/>
                  </a:spcBef>
                  <a:spcAft>
                    <a:spcPct val="0"/>
                  </a:spcAft>
                </a:pPr>
                <a:t>‹#›</a:t>
              </a:fld>
              <a:endParaRPr lang="en-AU" sz="700" cap="small" dirty="0">
                <a:solidFill>
                  <a:srgbClr val="949BA1"/>
                </a:solidFill>
              </a:endParaRPr>
            </a:p>
          </p:txBody>
        </p:sp>
        <p:grpSp>
          <p:nvGrpSpPr>
            <p:cNvPr id="5" name="Group 2"/>
            <p:cNvGrpSpPr>
              <a:grpSpLocks/>
            </p:cNvGrpSpPr>
            <p:nvPr userDrawn="1"/>
          </p:nvGrpSpPr>
          <p:grpSpPr bwMode="auto">
            <a:xfrm>
              <a:off x="2286000" y="6352248"/>
              <a:ext cx="6858000" cy="114300"/>
              <a:chOff x="570" y="11968"/>
              <a:chExt cx="10800" cy="180"/>
            </a:xfrm>
          </p:grpSpPr>
          <p:sp>
            <p:nvSpPr>
              <p:cNvPr id="53" name="Rectangle 3"/>
              <p:cNvSpPr>
                <a:spLocks noChangeArrowheads="1"/>
              </p:cNvSpPr>
              <p:nvPr/>
            </p:nvSpPr>
            <p:spPr bwMode="auto">
              <a:xfrm>
                <a:off x="570" y="11968"/>
                <a:ext cx="2160" cy="180"/>
              </a:xfrm>
              <a:prstGeom prst="rect">
                <a:avLst/>
              </a:prstGeom>
              <a:solidFill>
                <a:srgbClr val="3F3F42"/>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54" name="Rectangle 4"/>
              <p:cNvSpPr>
                <a:spLocks noChangeArrowheads="1"/>
              </p:cNvSpPr>
              <p:nvPr/>
            </p:nvSpPr>
            <p:spPr bwMode="auto">
              <a:xfrm>
                <a:off x="2730" y="11968"/>
                <a:ext cx="2160" cy="180"/>
              </a:xfrm>
              <a:prstGeom prst="rect">
                <a:avLst/>
              </a:prstGeom>
              <a:solidFill>
                <a:srgbClr val="00529B"/>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55" name="Rectangle 5"/>
              <p:cNvSpPr>
                <a:spLocks noChangeArrowheads="1"/>
              </p:cNvSpPr>
              <p:nvPr/>
            </p:nvSpPr>
            <p:spPr bwMode="auto">
              <a:xfrm>
                <a:off x="4890" y="11968"/>
                <a:ext cx="2160" cy="180"/>
              </a:xfrm>
              <a:prstGeom prst="rect">
                <a:avLst/>
              </a:prstGeom>
              <a:solidFill>
                <a:srgbClr val="7EB4DA"/>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56" name="Rectangle 6"/>
              <p:cNvSpPr>
                <a:spLocks noChangeArrowheads="1"/>
              </p:cNvSpPr>
              <p:nvPr/>
            </p:nvSpPr>
            <p:spPr bwMode="auto">
              <a:xfrm>
                <a:off x="7050" y="11968"/>
                <a:ext cx="2160" cy="180"/>
              </a:xfrm>
              <a:prstGeom prst="rect">
                <a:avLst/>
              </a:prstGeom>
              <a:solidFill>
                <a:srgbClr val="E36C0A"/>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57" name="Rectangle 7"/>
              <p:cNvSpPr>
                <a:spLocks noChangeArrowheads="1"/>
              </p:cNvSpPr>
              <p:nvPr/>
            </p:nvSpPr>
            <p:spPr bwMode="auto">
              <a:xfrm>
                <a:off x="9210" y="11968"/>
                <a:ext cx="2160" cy="180"/>
              </a:xfrm>
              <a:prstGeom prst="rect">
                <a:avLst/>
              </a:prstGeom>
              <a:solidFill>
                <a:srgbClr val="949BA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grpSp>
      </p:grpSp>
      <p:sp>
        <p:nvSpPr>
          <p:cNvPr id="17" name="Subtitle 2"/>
          <p:cNvSpPr>
            <a:spLocks noGrp="1"/>
          </p:cNvSpPr>
          <p:nvPr>
            <p:ph type="subTitle" idx="10" hasCustomPrompt="1"/>
          </p:nvPr>
        </p:nvSpPr>
        <p:spPr>
          <a:xfrm>
            <a:off x="609600" y="1505127"/>
            <a:ext cx="8112369" cy="435575"/>
          </a:xfrm>
        </p:spPr>
        <p:txBody>
          <a:bodyPr anchor="b" anchorCtr="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the page</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9126" y="194734"/>
            <a:ext cx="1276949" cy="473288"/>
          </a:xfrm>
          <a:prstGeom prst="rect">
            <a:avLst/>
          </a:prstGeom>
        </p:spPr>
      </p:pic>
    </p:spTree>
    <p:extLst>
      <p:ext uri="{BB962C8B-B14F-4D97-AF65-F5344CB8AC3E}">
        <p14:creationId xmlns:p14="http://schemas.microsoft.com/office/powerpoint/2010/main" val="4235067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CD2DE-1147-459E-A1AF-923704489BB1}" type="datetimeFigureOut">
              <a:rPr lang="en-AU" smtClean="0"/>
              <a:t>13/04/2017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851B6E-4767-4419-BC2E-3D6A78793D57}" type="slidenum">
              <a:rPr lang="en-AU" smtClean="0"/>
              <a:t>‹#›</a:t>
            </a:fld>
            <a:endParaRPr lang="en-AU"/>
          </a:p>
        </p:txBody>
      </p:sp>
    </p:spTree>
    <p:extLst>
      <p:ext uri="{BB962C8B-B14F-4D97-AF65-F5344CB8AC3E}">
        <p14:creationId xmlns:p14="http://schemas.microsoft.com/office/powerpoint/2010/main" val="387913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FCCD2DE-1147-459E-A1AF-923704489BB1}" type="datetimeFigureOut">
              <a:rPr lang="en-AU" smtClean="0"/>
              <a:t>13/04/2017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851B6E-4767-4419-BC2E-3D6A78793D57}" type="slidenum">
              <a:rPr lang="en-AU" smtClean="0"/>
              <a:t>‹#›</a:t>
            </a:fld>
            <a:endParaRPr lang="en-AU"/>
          </a:p>
        </p:txBody>
      </p:sp>
    </p:spTree>
    <p:extLst>
      <p:ext uri="{BB962C8B-B14F-4D97-AF65-F5344CB8AC3E}">
        <p14:creationId xmlns:p14="http://schemas.microsoft.com/office/powerpoint/2010/main" val="238518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FCCD2DE-1147-459E-A1AF-923704489BB1}" type="datetimeFigureOut">
              <a:rPr lang="en-AU" smtClean="0"/>
              <a:t>13/04/2017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E851B6E-4767-4419-BC2E-3D6A78793D57}" type="slidenum">
              <a:rPr lang="en-AU" smtClean="0"/>
              <a:t>‹#›</a:t>
            </a:fld>
            <a:endParaRPr lang="en-AU"/>
          </a:p>
        </p:txBody>
      </p:sp>
    </p:spTree>
    <p:extLst>
      <p:ext uri="{BB962C8B-B14F-4D97-AF65-F5344CB8AC3E}">
        <p14:creationId xmlns:p14="http://schemas.microsoft.com/office/powerpoint/2010/main" val="342131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FCCD2DE-1147-459E-A1AF-923704489BB1}" type="datetimeFigureOut">
              <a:rPr lang="en-AU" smtClean="0"/>
              <a:t>13/04/2017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E851B6E-4767-4419-BC2E-3D6A78793D57}" type="slidenum">
              <a:rPr lang="en-AU" smtClean="0"/>
              <a:t>‹#›</a:t>
            </a:fld>
            <a:endParaRPr lang="en-AU"/>
          </a:p>
        </p:txBody>
      </p:sp>
    </p:spTree>
    <p:extLst>
      <p:ext uri="{BB962C8B-B14F-4D97-AF65-F5344CB8AC3E}">
        <p14:creationId xmlns:p14="http://schemas.microsoft.com/office/powerpoint/2010/main" val="172170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CD2DE-1147-459E-A1AF-923704489BB1}" type="datetimeFigureOut">
              <a:rPr lang="en-AU" smtClean="0"/>
              <a:t>13/04/2017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E851B6E-4767-4419-BC2E-3D6A78793D57}" type="slidenum">
              <a:rPr lang="en-AU" smtClean="0"/>
              <a:t>‹#›</a:t>
            </a:fld>
            <a:endParaRPr lang="en-AU"/>
          </a:p>
        </p:txBody>
      </p:sp>
    </p:spTree>
    <p:extLst>
      <p:ext uri="{BB962C8B-B14F-4D97-AF65-F5344CB8AC3E}">
        <p14:creationId xmlns:p14="http://schemas.microsoft.com/office/powerpoint/2010/main" val="33680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CD2DE-1147-459E-A1AF-923704489BB1}" type="datetimeFigureOut">
              <a:rPr lang="en-AU" smtClean="0"/>
              <a:t>13/04/2017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851B6E-4767-4419-BC2E-3D6A78793D57}" type="slidenum">
              <a:rPr lang="en-AU" smtClean="0"/>
              <a:t>‹#›</a:t>
            </a:fld>
            <a:endParaRPr lang="en-AU"/>
          </a:p>
        </p:txBody>
      </p:sp>
    </p:spTree>
    <p:extLst>
      <p:ext uri="{BB962C8B-B14F-4D97-AF65-F5344CB8AC3E}">
        <p14:creationId xmlns:p14="http://schemas.microsoft.com/office/powerpoint/2010/main" val="237061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CD2DE-1147-459E-A1AF-923704489BB1}" type="datetimeFigureOut">
              <a:rPr lang="en-AU" smtClean="0"/>
              <a:t>13/04/2017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851B6E-4767-4419-BC2E-3D6A78793D57}" type="slidenum">
              <a:rPr lang="en-AU" smtClean="0"/>
              <a:t>‹#›</a:t>
            </a:fld>
            <a:endParaRPr lang="en-AU"/>
          </a:p>
        </p:txBody>
      </p:sp>
    </p:spTree>
    <p:extLst>
      <p:ext uri="{BB962C8B-B14F-4D97-AF65-F5344CB8AC3E}">
        <p14:creationId xmlns:p14="http://schemas.microsoft.com/office/powerpoint/2010/main" val="140810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CD2DE-1147-459E-A1AF-923704489BB1}" type="datetimeFigureOut">
              <a:rPr lang="en-AU" smtClean="0"/>
              <a:t>13/04/2017</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51B6E-4767-4419-BC2E-3D6A78793D57}" type="slidenum">
              <a:rPr lang="en-AU" smtClean="0"/>
              <a:t>‹#›</a:t>
            </a:fld>
            <a:endParaRPr lang="en-AU"/>
          </a:p>
        </p:txBody>
      </p:sp>
    </p:spTree>
    <p:extLst>
      <p:ext uri="{BB962C8B-B14F-4D97-AF65-F5344CB8AC3E}">
        <p14:creationId xmlns:p14="http://schemas.microsoft.com/office/powerpoint/2010/main" val="272984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1" y="228600"/>
            <a:ext cx="1024128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9901" y="1463040"/>
            <a:ext cx="1024128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69901" y="6543676"/>
            <a:ext cx="195580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3BF65641-9643-4500-82BA-E7E86ADB38EF}" type="datetimeFigureOut">
              <a:rPr lang="en-GB" smtClean="0">
                <a:solidFill>
                  <a:srgbClr val="FFFFFF">
                    <a:alpha val="65000"/>
                  </a:srgbClr>
                </a:solidFill>
              </a:rPr>
              <a:pPr/>
              <a:t>13/04/2017</a:t>
            </a:fld>
            <a:endParaRPr lang="en-GB">
              <a:solidFill>
                <a:srgbClr val="FFFFFF">
                  <a:alpha val="65000"/>
                </a:srgbClr>
              </a:solidFill>
            </a:endParaRPr>
          </a:p>
        </p:txBody>
      </p:sp>
      <p:sp>
        <p:nvSpPr>
          <p:cNvPr id="5" name="Footer Placeholder 4"/>
          <p:cNvSpPr>
            <a:spLocks noGrp="1"/>
          </p:cNvSpPr>
          <p:nvPr>
            <p:ph type="ftr" sz="quarter" idx="3"/>
          </p:nvPr>
        </p:nvSpPr>
        <p:spPr>
          <a:xfrm>
            <a:off x="2412999" y="6543676"/>
            <a:ext cx="5448300"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GB">
              <a:solidFill>
                <a:srgbClr val="FFFFFF">
                  <a:alpha val="65000"/>
                </a:srgbClr>
              </a:solidFill>
            </a:endParaRPr>
          </a:p>
        </p:txBody>
      </p:sp>
      <p:sp>
        <p:nvSpPr>
          <p:cNvPr id="6" name="Slide Number Placeholder 5"/>
          <p:cNvSpPr>
            <a:spLocks noGrp="1"/>
          </p:cNvSpPr>
          <p:nvPr>
            <p:ph type="sldNum" sz="quarter" idx="4"/>
          </p:nvPr>
        </p:nvSpPr>
        <p:spPr>
          <a:xfrm>
            <a:off x="10515600" y="6543676"/>
            <a:ext cx="11684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2F85B17C-0BA7-4A8A-9362-A9649DD8543C}" type="slidenum">
              <a:rPr lang="en-GB" smtClean="0">
                <a:solidFill>
                  <a:srgbClr val="FFFFFF">
                    <a:alpha val="65000"/>
                  </a:srgbClr>
                </a:solidFill>
              </a:rPr>
              <a:pPr/>
              <a:t>‹#›</a:t>
            </a:fld>
            <a:endParaRPr lang="en-GB">
              <a:solidFill>
                <a:srgbClr val="FFFFFF">
                  <a:alpha val="65000"/>
                </a:srgbClr>
              </a:solidFill>
            </a:endParaRPr>
          </a:p>
        </p:txBody>
      </p:sp>
    </p:spTree>
    <p:extLst>
      <p:ext uri="{BB962C8B-B14F-4D97-AF65-F5344CB8AC3E}">
        <p14:creationId xmlns:p14="http://schemas.microsoft.com/office/powerpoint/2010/main" val="14362669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599" y="2209800"/>
            <a:ext cx="10919791" cy="38735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6" name="Title 52"/>
          <p:cNvSpPr txBox="1">
            <a:spLocks/>
          </p:cNvSpPr>
          <p:nvPr/>
        </p:nvSpPr>
        <p:spPr>
          <a:xfrm>
            <a:off x="609600" y="362126"/>
            <a:ext cx="8110331" cy="1143000"/>
          </a:xfrm>
          <a:prstGeom prst="rect">
            <a:avLst/>
          </a:prstGeom>
        </p:spPr>
        <p:txBody>
          <a:bodyPr anchor="b" anchorCtr="0"/>
          <a:lstStyle/>
          <a:p>
            <a:pPr>
              <a:lnSpc>
                <a:spcPct val="90000"/>
              </a:lnSpc>
              <a:spcBef>
                <a:spcPct val="0"/>
              </a:spcBef>
              <a:defRPr/>
            </a:pPr>
            <a:r>
              <a:rPr lang="en-US" sz="3600" dirty="0" smtClean="0">
                <a:solidFill>
                  <a:srgbClr val="00529B"/>
                </a:solidFill>
              </a:rPr>
              <a:t>Click to edit Master title style</a:t>
            </a:r>
            <a:endParaRPr lang="en-AU" sz="3600" dirty="0">
              <a:solidFill>
                <a:srgbClr val="00529B"/>
              </a:solidFill>
            </a:endParaRPr>
          </a:p>
        </p:txBody>
      </p:sp>
      <p:grpSp>
        <p:nvGrpSpPr>
          <p:cNvPr id="57" name="Group 56"/>
          <p:cNvGrpSpPr/>
          <p:nvPr/>
        </p:nvGrpSpPr>
        <p:grpSpPr>
          <a:xfrm>
            <a:off x="3048000" y="6352249"/>
            <a:ext cx="9144000" cy="323333"/>
            <a:chOff x="2286000" y="6352248"/>
            <a:chExt cx="6858000" cy="323333"/>
          </a:xfrm>
        </p:grpSpPr>
        <p:sp>
          <p:nvSpPr>
            <p:cNvPr id="58" name="TextBox 57"/>
            <p:cNvSpPr txBox="1"/>
            <p:nvPr userDrawn="1"/>
          </p:nvSpPr>
          <p:spPr>
            <a:xfrm>
              <a:off x="2286000" y="6506304"/>
              <a:ext cx="5410200" cy="169277"/>
            </a:xfrm>
            <a:prstGeom prst="rect">
              <a:avLst/>
            </a:prstGeom>
            <a:noFill/>
          </p:spPr>
          <p:txBody>
            <a:bodyPr wrap="square" lIns="36000" bIns="0" rtlCol="0">
              <a:spAutoFit/>
            </a:bodyPr>
            <a:lstStyle/>
            <a:p>
              <a:pPr fontAlgn="base">
                <a:spcBef>
                  <a:spcPct val="0"/>
                </a:spcBef>
                <a:spcAft>
                  <a:spcPct val="0"/>
                </a:spcAft>
              </a:pPr>
              <a:r>
                <a:rPr lang="en-AU" sz="800" cap="small" dirty="0" smtClean="0">
                  <a:solidFill>
                    <a:srgbClr val="949BA1"/>
                  </a:solidFill>
                </a:rPr>
                <a:t>insurance | financial institutions | building and construction</a:t>
              </a:r>
              <a:endParaRPr lang="en-AU" sz="800" cap="small" dirty="0">
                <a:solidFill>
                  <a:srgbClr val="949BA1"/>
                </a:solidFill>
              </a:endParaRPr>
            </a:p>
          </p:txBody>
        </p:sp>
        <p:sp>
          <p:nvSpPr>
            <p:cNvPr id="59" name="TextBox 58"/>
            <p:cNvSpPr txBox="1"/>
            <p:nvPr userDrawn="1"/>
          </p:nvSpPr>
          <p:spPr>
            <a:xfrm>
              <a:off x="7631430" y="6506304"/>
              <a:ext cx="1055370" cy="169277"/>
            </a:xfrm>
            <a:prstGeom prst="rect">
              <a:avLst/>
            </a:prstGeom>
            <a:noFill/>
          </p:spPr>
          <p:txBody>
            <a:bodyPr wrap="square" bIns="0" rtlCol="0">
              <a:spAutoFit/>
            </a:bodyPr>
            <a:lstStyle/>
            <a:p>
              <a:pPr algn="r" fontAlgn="base">
                <a:spcBef>
                  <a:spcPct val="0"/>
                </a:spcBef>
                <a:spcAft>
                  <a:spcPct val="0"/>
                </a:spcAft>
              </a:pPr>
              <a:r>
                <a:rPr lang="en-AU" sz="800" cap="small" dirty="0" smtClean="0">
                  <a:solidFill>
                    <a:srgbClr val="949BA1"/>
                  </a:solidFill>
                </a:rPr>
                <a:t>slide </a:t>
              </a:r>
              <a:fld id="{C7F58ACB-D979-474F-B5EF-96778AE3E13F}" type="slidenum">
                <a:rPr lang="en-AU" sz="600" cap="small" smtClean="0">
                  <a:solidFill>
                    <a:srgbClr val="949BA1"/>
                  </a:solidFill>
                </a:rPr>
                <a:pPr algn="r" fontAlgn="base">
                  <a:spcBef>
                    <a:spcPct val="0"/>
                  </a:spcBef>
                  <a:spcAft>
                    <a:spcPct val="0"/>
                  </a:spcAft>
                </a:pPr>
                <a:t>‹#›</a:t>
              </a:fld>
              <a:endParaRPr lang="en-AU" sz="700" cap="small" dirty="0">
                <a:solidFill>
                  <a:srgbClr val="949BA1"/>
                </a:solidFill>
              </a:endParaRPr>
            </a:p>
          </p:txBody>
        </p:sp>
        <p:grpSp>
          <p:nvGrpSpPr>
            <p:cNvPr id="60" name="Group 2"/>
            <p:cNvGrpSpPr>
              <a:grpSpLocks/>
            </p:cNvGrpSpPr>
            <p:nvPr userDrawn="1"/>
          </p:nvGrpSpPr>
          <p:grpSpPr bwMode="auto">
            <a:xfrm>
              <a:off x="2286000" y="6352248"/>
              <a:ext cx="6858000" cy="114300"/>
              <a:chOff x="570" y="11968"/>
              <a:chExt cx="10800" cy="180"/>
            </a:xfrm>
          </p:grpSpPr>
          <p:sp>
            <p:nvSpPr>
              <p:cNvPr id="61" name="Rectangle 3"/>
              <p:cNvSpPr>
                <a:spLocks noChangeArrowheads="1"/>
              </p:cNvSpPr>
              <p:nvPr/>
            </p:nvSpPr>
            <p:spPr bwMode="auto">
              <a:xfrm>
                <a:off x="570" y="11968"/>
                <a:ext cx="2160" cy="180"/>
              </a:xfrm>
              <a:prstGeom prst="rect">
                <a:avLst/>
              </a:prstGeom>
              <a:solidFill>
                <a:srgbClr val="3F3F42"/>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62" name="Rectangle 4"/>
              <p:cNvSpPr>
                <a:spLocks noChangeArrowheads="1"/>
              </p:cNvSpPr>
              <p:nvPr/>
            </p:nvSpPr>
            <p:spPr bwMode="auto">
              <a:xfrm>
                <a:off x="2730" y="11968"/>
                <a:ext cx="2160" cy="180"/>
              </a:xfrm>
              <a:prstGeom prst="rect">
                <a:avLst/>
              </a:prstGeom>
              <a:solidFill>
                <a:srgbClr val="00529B"/>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63" name="Rectangle 5"/>
              <p:cNvSpPr>
                <a:spLocks noChangeArrowheads="1"/>
              </p:cNvSpPr>
              <p:nvPr/>
            </p:nvSpPr>
            <p:spPr bwMode="auto">
              <a:xfrm>
                <a:off x="4890" y="11968"/>
                <a:ext cx="2160" cy="180"/>
              </a:xfrm>
              <a:prstGeom prst="rect">
                <a:avLst/>
              </a:prstGeom>
              <a:solidFill>
                <a:srgbClr val="7EB4DA"/>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64" name="Rectangle 6"/>
              <p:cNvSpPr>
                <a:spLocks noChangeArrowheads="1"/>
              </p:cNvSpPr>
              <p:nvPr/>
            </p:nvSpPr>
            <p:spPr bwMode="auto">
              <a:xfrm>
                <a:off x="7050" y="11968"/>
                <a:ext cx="2160" cy="180"/>
              </a:xfrm>
              <a:prstGeom prst="rect">
                <a:avLst/>
              </a:prstGeom>
              <a:solidFill>
                <a:srgbClr val="E36C0A"/>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sp>
            <p:nvSpPr>
              <p:cNvPr id="65" name="Rectangle 7"/>
              <p:cNvSpPr>
                <a:spLocks noChangeArrowheads="1"/>
              </p:cNvSpPr>
              <p:nvPr/>
            </p:nvSpPr>
            <p:spPr bwMode="auto">
              <a:xfrm>
                <a:off x="9210" y="11968"/>
                <a:ext cx="2160" cy="180"/>
              </a:xfrm>
              <a:prstGeom prst="rect">
                <a:avLst/>
              </a:prstGeom>
              <a:solidFill>
                <a:srgbClr val="949BA1"/>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AU" sz="1800" dirty="0">
                  <a:solidFill>
                    <a:prstClr val="black"/>
                  </a:solidFill>
                </a:endParaRPr>
              </a:p>
            </p:txBody>
          </p:sp>
        </p:grpSp>
      </p:grpSp>
      <p:sp>
        <p:nvSpPr>
          <p:cNvPr id="66" name="Subtitle 2"/>
          <p:cNvSpPr txBox="1">
            <a:spLocks/>
          </p:cNvSpPr>
          <p:nvPr/>
        </p:nvSpPr>
        <p:spPr>
          <a:xfrm>
            <a:off x="609600" y="1505127"/>
            <a:ext cx="8112369" cy="435575"/>
          </a:xfrm>
          <a:prstGeom prst="rect">
            <a:avLst/>
          </a:prstGeom>
        </p:spPr>
        <p:txBody>
          <a:bodyPr anchor="b" anchorCtr="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buClr>
                <a:srgbClr val="F67824"/>
              </a:buClr>
              <a:buFont typeface="Arial" pitchFamily="34" charset="0"/>
              <a:buNone/>
              <a:defRPr/>
            </a:pPr>
            <a:r>
              <a:rPr lang="en-US" sz="2000" dirty="0" smtClean="0">
                <a:solidFill>
                  <a:srgbClr val="3F3F42"/>
                </a:solidFill>
              </a:rPr>
              <a:t>Subtitle of the page</a:t>
            </a:r>
            <a:endParaRPr lang="en-US" sz="2000" dirty="0">
              <a:solidFill>
                <a:srgbClr val="3F3F42"/>
              </a:solidFill>
            </a:endParaRPr>
          </a:p>
        </p:txBody>
      </p:sp>
    </p:spTree>
    <p:extLst>
      <p:ext uri="{BB962C8B-B14F-4D97-AF65-F5344CB8AC3E}">
        <p14:creationId xmlns:p14="http://schemas.microsoft.com/office/powerpoint/2010/main" val="32188064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baseline="0">
          <a:solidFill>
            <a:srgbClr val="00529B"/>
          </a:solidFill>
          <a:latin typeface="+mj-lt"/>
          <a:ea typeface="+mj-ea"/>
          <a:cs typeface="+mj-cs"/>
        </a:defRPr>
      </a:lvl1pPr>
    </p:titleStyle>
    <p:bodyStyle>
      <a:lvl1pPr marL="342900" indent="-342900" algn="l" defTabSz="914400" rtl="0" eaLnBrk="1" latinLnBrk="0" hangingPunct="1">
        <a:spcBef>
          <a:spcPct val="20000"/>
        </a:spcBef>
        <a:buClr>
          <a:srgbClr val="F67824"/>
        </a:buClr>
        <a:buFont typeface="Arial" pitchFamily="34" charset="0"/>
        <a:buChar char="•"/>
        <a:defRPr sz="1800" kern="1200">
          <a:solidFill>
            <a:srgbClr val="3F3F4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rgbClr val="3F3F4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3F3F4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rgbClr val="3F3F4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3F3F4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8.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524000" y="2461826"/>
            <a:ext cx="9144000" cy="1831271"/>
          </a:xfrm>
          <a:prstGeom prst="rect">
            <a:avLst/>
          </a:prstGeom>
          <a:noFill/>
        </p:spPr>
        <p:txBody>
          <a:bodyPr wrap="square" rtlCol="0">
            <a:spAutoFit/>
          </a:bodyPr>
          <a:lstStyle/>
          <a:p>
            <a:pPr algn="ctr">
              <a:spcAft>
                <a:spcPts val="1800"/>
              </a:spcAft>
            </a:pPr>
            <a:r>
              <a:rPr lang="en-AU" sz="3600" b="1" dirty="0">
                <a:solidFill>
                  <a:srgbClr val="336699"/>
                </a:solidFill>
                <a:latin typeface="Arial" pitchFamily="34" charset="0"/>
                <a:cs typeface="Arial" pitchFamily="34" charset="0"/>
              </a:rPr>
              <a:t>Hans Kooijman</a:t>
            </a:r>
            <a:endParaRPr lang="en-AU" sz="4400" b="1" dirty="0">
              <a:solidFill>
                <a:srgbClr val="336699"/>
              </a:solidFill>
              <a:latin typeface="Arial" pitchFamily="34" charset="0"/>
              <a:cs typeface="Arial" pitchFamily="34" charset="0"/>
            </a:endParaRPr>
          </a:p>
          <a:p>
            <a:pPr algn="ctr">
              <a:spcAft>
                <a:spcPts val="1200"/>
              </a:spcAft>
            </a:pPr>
            <a:r>
              <a:rPr lang="en-AU" sz="2800" dirty="0">
                <a:solidFill>
                  <a:schemeClr val="tx1">
                    <a:lumMod val="75000"/>
                    <a:lumOff val="25000"/>
                  </a:schemeClr>
                </a:solidFill>
                <a:latin typeface="Arial" pitchFamily="34" charset="0"/>
                <a:cs typeface="Arial" pitchFamily="34" charset="0"/>
              </a:rPr>
              <a:t>International President, IAATI </a:t>
            </a:r>
          </a:p>
          <a:p>
            <a:pPr algn="ctr"/>
            <a:endParaRPr lang="en-AU" sz="2400" spc="-40" dirty="0">
              <a:solidFill>
                <a:schemeClr val="tx1">
                  <a:lumMod val="75000"/>
                  <a:lumOff val="25000"/>
                </a:schemeClr>
              </a:solidFill>
              <a:latin typeface="Arial" pitchFamily="34" charset="0"/>
              <a:cs typeface="Arial" pitchFamily="34" charset="0"/>
            </a:endParaRPr>
          </a:p>
        </p:txBody>
      </p:sp>
      <p:sp>
        <p:nvSpPr>
          <p:cNvPr id="2" name="Title 1"/>
          <p:cNvSpPr>
            <a:spLocks noGrp="1"/>
          </p:cNvSpPr>
          <p:nvPr>
            <p:ph type="title"/>
          </p:nvPr>
        </p:nvSpPr>
        <p:spPr>
          <a:xfrm>
            <a:off x="1981200" y="274639"/>
            <a:ext cx="8229600" cy="903597"/>
          </a:xfrm>
        </p:spPr>
        <p:txBody>
          <a:bodyPr/>
          <a:lstStyle/>
          <a:p>
            <a:endParaRPr lang="en-AU" dirty="0"/>
          </a:p>
        </p:txBody>
      </p:sp>
      <p:sp>
        <p:nvSpPr>
          <p:cNvPr id="4" name="Rectangle 2"/>
          <p:cNvSpPr>
            <a:spLocks noChangeAspect="1" noChangeArrowheads="1"/>
          </p:cNvSpPr>
          <p:nvPr/>
        </p:nvSpPr>
        <p:spPr bwMode="auto">
          <a:xfrm>
            <a:off x="98451988" y="77957377"/>
            <a:ext cx="295196" cy="12732"/>
          </a:xfrm>
          <a:prstGeom prst="rect">
            <a:avLst/>
          </a:prstGeom>
          <a:gradFill rotWithShape="1">
            <a:gsLst>
              <a:gs pos="0">
                <a:srgbClr val="336699"/>
              </a:gs>
              <a:gs pos="100000">
                <a:srgbClr val="254A6F"/>
              </a:gs>
            </a:gsLst>
            <a:lin ang="5400000" scaled="1"/>
          </a:gradFill>
          <a:ln w="9525" algn="in">
            <a:solidFill>
              <a:srgbClr val="336699"/>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a:latin typeface="Arial" pitchFamily="34" charset="0"/>
              <a:cs typeface="Arial" pitchFamily="34" charset="0"/>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7488" y="-27384"/>
            <a:ext cx="9289032" cy="117454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29" name="Picture 5" descr="tansparent-logo-blue with white wri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4626" y="76301096"/>
            <a:ext cx="2897778" cy="289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2439" y="162573"/>
            <a:ext cx="812545" cy="8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368710" y="357770"/>
            <a:ext cx="7920880" cy="477054"/>
          </a:xfrm>
          <a:prstGeom prst="rect">
            <a:avLst/>
          </a:prstGeom>
        </p:spPr>
        <p:txBody>
          <a:bodyPr wrap="square">
            <a:spAutoFit/>
          </a:bodyPr>
          <a:lstStyle/>
          <a:p>
            <a:pPr marL="171450" algn="ctr">
              <a:lnSpc>
                <a:spcPct val="125000"/>
              </a:lnSpc>
              <a:spcAft>
                <a:spcPts val="600"/>
              </a:spcAft>
            </a:pPr>
            <a:r>
              <a:rPr lang="en-AU" sz="2000" b="1" kern="1400" cap="small" dirty="0">
                <a:solidFill>
                  <a:srgbClr val="FFFFFF"/>
                </a:solidFill>
                <a:latin typeface="Arial"/>
              </a:rPr>
              <a:t>International Association of Auto Theft Investigators</a:t>
            </a:r>
            <a:endParaRPr lang="en-AU" sz="500" kern="1400" cap="small" dirty="0">
              <a:solidFill>
                <a:srgbClr val="000000"/>
              </a:solidFill>
            </a:endParaRPr>
          </a:p>
        </p:txBody>
      </p:sp>
      <p:sp>
        <p:nvSpPr>
          <p:cNvPr id="6" name="AutoShape 7" descr="data:image/jpeg;base64,/9j/4AAQSkZJRgABAQAAAQABAAD/2wCEAAkGBxQTEhQREhMUFhMXGSAbGBgWGCEdIBwgHyciHSAiHyMcISgiJhwmIRwgLTEiJisrLi4xHx8zOTcsNygtLisBCgoKDg0OGxAQGzAmHCQ3NzIvLC0yLCw0NCw3NCwtLC4sNTQsLCwsNDQ3NDAsNCwsLCwsLiwsLCw1LCwsLCwsLP/AABEIADYAvAMBIgACEQEDEQH/xAAbAAEAAgMBAQAAAAAAAAAAAAAABQYDBAcCAf/EADcQAAIBAwMCBAQEBQMFAAAAAAECAwAEEQUSIQYxEyJBUQcyYXEUgZGhFSNCUsEzsdEWNGKCov/EABcBAQEBAQAAAAAAAAAAAAAAAAABAgP/xAAdEQADAAIDAQEAAAAAAAAAAAAAARECIRIxUUHB/9oADAMBAAIRAxEAPwDuNVbqzri3s432uktwOEhVssW9AcZwPevfXXV0VhDliTNICIo17k9s/QAkc1z/AKB6YhgAnvNzOylgApO85wRkepY4C92OfQVvHHVZjLLcRsWXVes3MbIkcKMf6gp3LntxkgfTNYdI1XWbdWAZbkEbh4gLFRkjOV9Mg8H2NWw6MfFVpC8KyHypEVPhgZYb2Y4AznAUYBJ5qPsLRZlDobiJ2lZF3bTtAzh2HlIByex4JNbq8Mx+njpD4lEs0OphIH7xyYwre4PoCP8ANdGtrhJFDxsrIeQynIP5iqN1LpMM8ZhuItlwNoBUFxJk7QwIGSM4yx5TOTx3hPhpry2EjaVc5UmQmFj2OeCp9jkfbmsvFNVFWTTjOs0qofFC2d7RfCkkilM0UaOkjJgyOqc7SMjn1rQ+FnUxksJBcufFtCVmLnLYGSC2ec8EZ91NZ46prluF+pXHOkrq4n1s/iZJgrx+OIfFcKmcFFKhtvC4z6E5rqd7rcEUgieQeKwyI1Bd8e+1AWx9cUyxgWVJClRr67B+Fa9WRWgVC+9exA54qkfC7X7h7m9s70kThhMqk527vmQZ/pXK4H1NFi42VvZ0aaZUUu7BVHJZjgD7k1js7yOVd8UiSLnG5GDDP3Fc5+Iuo79T020bcYQ5kkTYx3kcrwAdwG09s9z7VdBe21tjL7GuHLqhB3ux74TG8/bHFHjolJmlaOnaxBOjSQyo6qSGIPykdwwPII9jitWDqm0dkVZ0zISIzyFcjuEYjax5/pJqRlqJilKVCilKUApSlAKUpQHJPik8c2p2VuAfEjVi3/uV2j9ianeoNRe0HLRt4AxFxtUGTcFJBOGZEQ+ozuNQfxPjSDU7O5B/mSKwYenkI2n/AOiKsFxZRS74oVeNJFHhtyo8VMyLtYg5DBzzz8pHpXX4jl9ZAde9WxRXSxyxMSsS4cAeYPySQfYgcfU1l0pGnQzxNazInn2hwCNvmAfjI7c1pyaTDebYbiPdLEpQiMsDEigfNLIADIXJI3cHJHpmonTeiVt7g3BnkNquASqkPk5A3ovPhg43Hsa1FCV0vmr9QN+I24HkjWdBwGTAy6+7BlPsAMevGKr8RIBbXdpd3BEm2QPIUXGRn0GTyMCprTbV5Ee5kx4lwPDj8NmKsDjxXCMoI4XOMkfrUB16bee5s7YBoopZFLggqw3nc2QeQ2WH2zUx7GXReviDqUQtrcmRcPc28i890WWN2YDvtC8k+nFVbUenZP4wUh/7S/QSTEcqVQhnAI48xx+Tmrd111E2mWizxwJJGhCFTIUwOy48rZ/b0rW6s60lsDbGa2DxygmQxyEmPbt3HGzzAbhzkVnGzRvKfStWF9H/ANSSSb12NH4YbPlL8DaD2znjHvxTRb86fq9+9+rqtwQYptjMu0EkDIB9CB91q96jrjg2pt1iljuH2hzIVxlS+RhWyMKfatGHqx52vPwkCyC0Yo25yGd1GSqKqsfTAJ7mlfhIRer39tO1pplvJ4cTPvfC7doQhlTEi4y7EcEHIDcciq/1kf4frFpeLK8pcbZwQu5V4XJEarwQ2Rxk7DVw6k6ruLS2mumtU2RsoCtKQzZC5P8ApkABmI9flrLfdRXUUMk5toyiwCYHxWAOe6Z8P5gOfzom0VpFP6u1eBta02dJUaGNTvkU5Vc7vmI4Hcd6ydUeJb60l9MZxatDsSaFA4Q+xyrAZP0yc8etW7QuoLq5itpVto1WeN5CTKxCBSoUE+Hyzbicf+J71pdJdY3F9bx3MdrGFaTYV8ViVH9x/l4wKtf4SFdvunIpLTUpNNmuZ5rna0m9cK2GLEJiNAWOW4ye/wBa1bKCyvrS1tLm5vopYcYhWEKysBjjEBbHP37Vd+jeqZb2W6jeBIhbSGIlZS+5gSOAUXjissOuXTTSxLbRERzCPd4rdiu/cR4fAAIGPc0r6LF2WWlUiw6yuZnv4o7SNnsyBtEzfzCd3y/y+Pl/etteqJzqMmnCCLKR+IJDK3KntkeHwfzNY4s1yRbKVWNR6neCMNLCqvliw3+UKrbVOSATu4IGP8ZnNMvPFjDldpyQwznBHB59RUgpt0pSoUUpSgKx110fFqEQ3ZWaMExOvcHvg+4JArn3SPWCywC2uXZTEclVA3EjIwCeVAbB3D5SOeK7RVT6q6DtrpHZI1iuTykyDBDfXHcH1reOSkZjLF9ohp9QaUBJSwcfNJDjJwcKSG8pIJBBGRz25FZ5blHkDwrO+F/02IwR64OScNlcjn0xiqva9JaxAhkxC7LyFV/McHPBwBnIHB74FYtE07VrpTsiECpwGmZhyBtwAOew5zx271uL0xX4WK+6oWEfipZcTrnyhQU2MPKB7DPPHmYjBwBxHfDXQVv5G1S53MVkxCp7ZHJZvc5P2rc6P+G772m1TZKw4jiByi+7HsMn2rpNrbJGoSNVVB2VRgD9KjyS0jSxb2zn/wAd5ANLYEgEyLgE8n7VNavJDLeWMbNG6SQzjaSCGDCP09Qeas01sj43orY7bgDj9a8iyjyD4aZHY7Rx9uKxy1DUOYadps+n6ha6eSz2TTGW2duShCOGQn14bP5Z9689V6bCgudUsLl7a5WRldFYESujbSNnfcTnA5zntyTXVmQHGQDjkZ9Kxfg492/w03f3bRn9e9Xnuk4FB+KV2x0MmfakzrHuU8ebILAA+3PHpUz1Bcp/BpG3rtNtgHIwTtx3qzzWyPjeitjtuAOP1r4bRNuzYm3+3aMfp2qciwrfw4uUGlWrF12rENxyMDHfJ9MVA/AWVTpgUMCwkbIzyM4xkV0JbVApQIgU9xtGD9xSG1ROURVJ77VA/wBqctMTooXw9It77VIJjske48VA3G9GLHK57gZGcdsirL01zJeTDmOSbKN6MFRFJH03A8/Spie1R/nRWx/coP8AvWXaMYwMdsUeVCUOb/DK5RtS1ja6tuljK4YHIHiZIx3HIrFKkcvUFwjSFR+ECkpIVIPtlSORnsa6PFZxqcrGin3CgH9q8vp8RJJijJPJyg/4q8t0LHUIuzs7e5iT+sQExK6kqcp5GwVPbK9vpUvZ2qRIscahUUYAHpXuKJVG1VCj2AwP2r3WaaFKUqAUpSgFKUoBSlKAUpSgFKUoBSlKAUpSgFKUoBSlKAUpSgFKUoBSlKAUpSgP/9k="/>
          <p:cNvSpPr>
            <a:spLocks noChangeAspect="1" noChangeArrowheads="1"/>
          </p:cNvSpPr>
          <p:nvPr/>
        </p:nvSpPr>
        <p:spPr bwMode="auto">
          <a:xfrm>
            <a:off x="1616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7000" y="5509344"/>
            <a:ext cx="4318000" cy="1016000"/>
          </a:xfrm>
          <a:prstGeom prst="rect">
            <a:avLst/>
          </a:prstGeom>
        </p:spPr>
      </p:pic>
    </p:spTree>
    <p:extLst>
      <p:ext uri="{BB962C8B-B14F-4D97-AF65-F5344CB8AC3E}">
        <p14:creationId xmlns:p14="http://schemas.microsoft.com/office/powerpoint/2010/main" val="3650397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19536" y="2564904"/>
            <a:ext cx="3849036" cy="4724400"/>
          </a:xfrm>
        </p:spPr>
        <p:txBody>
          <a:bodyPr>
            <a:normAutofit/>
          </a:bodyPr>
          <a:lstStyle/>
          <a:p>
            <a:r>
              <a:rPr lang="de-DE" sz="2000" dirty="0"/>
              <a:t> On the 4th April 2012 a BMW M3 was reported stolen as a result of a burglary. </a:t>
            </a:r>
          </a:p>
          <a:p>
            <a:r>
              <a:rPr lang="de-DE" sz="2000" dirty="0"/>
              <a:t>The matter was reported to the  Carabinieri at Roma Acilia.</a:t>
            </a:r>
          </a:p>
          <a:p>
            <a:r>
              <a:rPr lang="de-DE" sz="2000" dirty="0"/>
              <a:t>The car was recorded as being blue in colour.</a:t>
            </a:r>
          </a:p>
          <a:p>
            <a:endParaRPr lang="en-GB" sz="3200" dirty="0"/>
          </a:p>
        </p:txBody>
      </p:sp>
      <p:sp>
        <p:nvSpPr>
          <p:cNvPr id="3" name="Title 2"/>
          <p:cNvSpPr>
            <a:spLocks noGrp="1"/>
          </p:cNvSpPr>
          <p:nvPr>
            <p:ph type="title"/>
          </p:nvPr>
        </p:nvSpPr>
        <p:spPr>
          <a:xfrm>
            <a:off x="1703512" y="1105403"/>
            <a:ext cx="7680960" cy="1066800"/>
          </a:xfrm>
        </p:spPr>
        <p:txBody>
          <a:bodyPr/>
          <a:lstStyle/>
          <a:p>
            <a:r>
              <a:rPr lang="en-GB" u="sng" dirty="0" smtClean="0"/>
              <a:t>Case Study- 2 </a:t>
            </a:r>
            <a:endParaRPr lang="en-GB" u="sng"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7770" y="5945"/>
            <a:ext cx="2200231" cy="219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d 7"/>
          <p:cNvPicPr>
            <a:picLocks noChangeAspect="1"/>
          </p:cNvPicPr>
          <p:nvPr/>
        </p:nvPicPr>
        <p:blipFill>
          <a:blip r:embed="rId3" cstate="print"/>
          <a:stretch>
            <a:fillRect/>
          </a:stretch>
        </p:blipFill>
        <p:spPr>
          <a:xfrm>
            <a:off x="5954012" y="2564905"/>
            <a:ext cx="4713988" cy="3491753"/>
          </a:xfrm>
          <a:prstGeom prst="rect">
            <a:avLst/>
          </a:prstGeom>
        </p:spPr>
      </p:pic>
    </p:spTree>
    <p:extLst>
      <p:ext uri="{BB962C8B-B14F-4D97-AF65-F5344CB8AC3E}">
        <p14:creationId xmlns:p14="http://schemas.microsoft.com/office/powerpoint/2010/main" val="2205776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4079776" y="1484784"/>
            <a:ext cx="4363590" cy="2182376"/>
          </a:xfrm>
        </p:spPr>
        <p:txBody>
          <a:bodyPr/>
          <a:lstStyle/>
          <a:p>
            <a:endParaRPr lang="en-GB" dirty="0"/>
          </a:p>
        </p:txBody>
      </p:sp>
      <p:pic>
        <p:nvPicPr>
          <p:cNvPr id="5" name="Bild 5" descr="Bildschirmfoto 2013-10-09 um 20.30.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925" y="2513722"/>
            <a:ext cx="5865290" cy="2954081"/>
          </a:xfrm>
          <a:prstGeom prst="rect">
            <a:avLst/>
          </a:prstGeom>
        </p:spPr>
      </p:pic>
      <p:pic>
        <p:nvPicPr>
          <p:cNvPr id="6" name="Bild 6" descr="Bildschirmfoto 2013-10-09 um 20.30.00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8008" y="2513721"/>
            <a:ext cx="4321148" cy="2272964"/>
          </a:xfrm>
          <a:prstGeom prst="rect">
            <a:avLst/>
          </a:prstGeom>
        </p:spPr>
      </p:pic>
      <p:sp>
        <p:nvSpPr>
          <p:cNvPr id="7" name="Rectangle 6"/>
          <p:cNvSpPr/>
          <p:nvPr/>
        </p:nvSpPr>
        <p:spPr>
          <a:xfrm>
            <a:off x="1939925" y="1663934"/>
            <a:ext cx="4572000" cy="646331"/>
          </a:xfrm>
          <a:prstGeom prst="rect">
            <a:avLst/>
          </a:prstGeom>
        </p:spPr>
        <p:txBody>
          <a:bodyPr>
            <a:spAutoFit/>
          </a:bodyPr>
          <a:lstStyle/>
          <a:p>
            <a:r>
              <a:rPr lang="de-DE" dirty="0">
                <a:solidFill>
                  <a:srgbClr val="FFFFFF"/>
                </a:solidFill>
                <a:latin typeface="Arial"/>
              </a:rPr>
              <a:t>BMW M3 VIN WBSWD92090PY38558</a:t>
            </a:r>
          </a:p>
          <a:p>
            <a:r>
              <a:rPr lang="de-DE" dirty="0">
                <a:solidFill>
                  <a:srgbClr val="FFFFFF"/>
                </a:solidFill>
                <a:latin typeface="Arial"/>
              </a:rPr>
              <a:t>Registered in Italy 12.09.2011</a:t>
            </a:r>
          </a:p>
        </p:txBody>
      </p:sp>
      <p:sp>
        <p:nvSpPr>
          <p:cNvPr id="9" name="Rechteck 8"/>
          <p:cNvSpPr/>
          <p:nvPr/>
        </p:nvSpPr>
        <p:spPr>
          <a:xfrm>
            <a:off x="3503712" y="3650203"/>
            <a:ext cx="1836270" cy="26292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10" name="Rechteck 8"/>
          <p:cNvSpPr/>
          <p:nvPr/>
        </p:nvSpPr>
        <p:spPr>
          <a:xfrm>
            <a:off x="3503712" y="5013176"/>
            <a:ext cx="1836270" cy="26292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11" name="Rechteck 8"/>
          <p:cNvSpPr/>
          <p:nvPr/>
        </p:nvSpPr>
        <p:spPr>
          <a:xfrm>
            <a:off x="8652886" y="2513721"/>
            <a:ext cx="1836270" cy="26292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12" name="Rechteck 8"/>
          <p:cNvSpPr/>
          <p:nvPr/>
        </p:nvSpPr>
        <p:spPr>
          <a:xfrm>
            <a:off x="6312024" y="4002074"/>
            <a:ext cx="2965669" cy="26292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13" name="Rectangle 12"/>
          <p:cNvSpPr/>
          <p:nvPr/>
        </p:nvSpPr>
        <p:spPr>
          <a:xfrm>
            <a:off x="1965612" y="758607"/>
            <a:ext cx="2486578" cy="707886"/>
          </a:xfrm>
          <a:prstGeom prst="rect">
            <a:avLst/>
          </a:prstGeom>
        </p:spPr>
        <p:txBody>
          <a:bodyPr wrap="none">
            <a:spAutoFit/>
          </a:bodyPr>
          <a:lstStyle/>
          <a:p>
            <a:r>
              <a:rPr lang="de-DE" sz="4000" u="sng" dirty="0">
                <a:solidFill>
                  <a:srgbClr val="FFFFFF"/>
                </a:solidFill>
              </a:rPr>
              <a:t>Car Details</a:t>
            </a:r>
            <a:endParaRPr lang="en-GB" sz="4000" u="sng" dirty="0">
              <a:solidFill>
                <a:srgbClr val="FFFFFF"/>
              </a:solidFill>
            </a:endParaRPr>
          </a:p>
        </p:txBody>
      </p:sp>
    </p:spTree>
    <p:extLst>
      <p:ext uri="{BB962C8B-B14F-4D97-AF65-F5344CB8AC3E}">
        <p14:creationId xmlns:p14="http://schemas.microsoft.com/office/powerpoint/2010/main" val="1748740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4079776" y="1484784"/>
            <a:ext cx="4363590" cy="2182376"/>
          </a:xfrm>
        </p:spPr>
        <p:txBody>
          <a:bodyPr/>
          <a:lstStyle/>
          <a:p>
            <a:endParaRPr lang="en-GB" dirty="0"/>
          </a:p>
        </p:txBody>
      </p:sp>
      <p:pic>
        <p:nvPicPr>
          <p:cNvPr id="5" name="Inhaltsplatzhalter 5" descr="Bildschirmfoto 2013-10-09 um 20.30.00 1.png"/>
          <p:cNvPicPr>
            <a:picLocks noChangeAspect="1"/>
          </p:cNvPicPr>
          <p:nvPr/>
        </p:nvPicPr>
        <p:blipFill>
          <a:blip r:embed="rId3" cstate="print">
            <a:extLst>
              <a:ext uri="{28A0092B-C50C-407E-A947-70E740481C1C}">
                <a14:useLocalDpi xmlns:a14="http://schemas.microsoft.com/office/drawing/2010/main" val="0"/>
              </a:ext>
            </a:extLst>
          </a:blip>
          <a:srcRect t="12485" b="12485"/>
          <a:stretch>
            <a:fillRect/>
          </a:stretch>
        </p:blipFill>
        <p:spPr>
          <a:xfrm>
            <a:off x="1672554" y="1856688"/>
            <a:ext cx="8308975" cy="3491753"/>
          </a:xfrm>
          <a:prstGeom prst="rect">
            <a:avLst/>
          </a:prstGeom>
        </p:spPr>
      </p:pic>
      <p:sp>
        <p:nvSpPr>
          <p:cNvPr id="6" name="Oval 5"/>
          <p:cNvSpPr/>
          <p:nvPr/>
        </p:nvSpPr>
        <p:spPr>
          <a:xfrm>
            <a:off x="6096000" y="1988841"/>
            <a:ext cx="2360632" cy="59364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7" name="Rectangle 6"/>
          <p:cNvSpPr/>
          <p:nvPr/>
        </p:nvSpPr>
        <p:spPr>
          <a:xfrm>
            <a:off x="1672553" y="692696"/>
            <a:ext cx="2589170" cy="707886"/>
          </a:xfrm>
          <a:prstGeom prst="rect">
            <a:avLst/>
          </a:prstGeom>
        </p:spPr>
        <p:txBody>
          <a:bodyPr wrap="none">
            <a:spAutoFit/>
          </a:bodyPr>
          <a:lstStyle/>
          <a:p>
            <a:r>
              <a:rPr lang="de-DE" sz="4000" u="sng" dirty="0">
                <a:solidFill>
                  <a:srgbClr val="FFFFFF"/>
                </a:solidFill>
              </a:rPr>
              <a:t>Car Details </a:t>
            </a:r>
            <a:endParaRPr lang="en-GB" sz="4000" u="sng" dirty="0">
              <a:solidFill>
                <a:srgbClr val="FFFFFF"/>
              </a:solidFill>
            </a:endParaRPr>
          </a:p>
        </p:txBody>
      </p:sp>
    </p:spTree>
    <p:extLst>
      <p:ext uri="{BB962C8B-B14F-4D97-AF65-F5344CB8AC3E}">
        <p14:creationId xmlns:p14="http://schemas.microsoft.com/office/powerpoint/2010/main" val="3440076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1569" y="908720"/>
            <a:ext cx="7680960" cy="4968552"/>
          </a:xfrm>
        </p:spPr>
        <p:txBody>
          <a:bodyPr>
            <a:normAutofit/>
          </a:bodyPr>
          <a:lstStyle/>
          <a:p>
            <a:r>
              <a:rPr lang="de-DE" sz="2800" dirty="0"/>
              <a:t>Year of production 2009 </a:t>
            </a:r>
            <a:br>
              <a:rPr lang="de-DE" sz="2800" dirty="0"/>
            </a:br>
            <a:r>
              <a:rPr lang="de-DE" sz="2800" dirty="0"/>
              <a:t>Delivery date (confirmed by BMW) </a:t>
            </a:r>
            <a:br>
              <a:rPr lang="de-DE" sz="2800" dirty="0"/>
            </a:br>
            <a:r>
              <a:rPr lang="de-DE" sz="2800" dirty="0"/>
              <a:t>May 2009  made for and despatched  to Australia</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4079776" y="1484784"/>
            <a:ext cx="4363590" cy="2182376"/>
          </a:xfrm>
        </p:spPr>
        <p:txBody>
          <a:bodyPr/>
          <a:lstStyle/>
          <a:p>
            <a:endParaRPr lang="en-GB" dirty="0"/>
          </a:p>
        </p:txBody>
      </p:sp>
      <p:pic>
        <p:nvPicPr>
          <p:cNvPr id="5" name="Bild 6" descr="Bildschirmfoto 2013-10-09 um 20.30.00.png"/>
          <p:cNvPicPr>
            <a:picLocks noChangeAspect="1"/>
          </p:cNvPicPr>
          <p:nvPr/>
        </p:nvPicPr>
        <p:blipFill rotWithShape="1">
          <a:blip r:embed="rId3" cstate="print">
            <a:extLst>
              <a:ext uri="{28A0092B-C50C-407E-A947-70E740481C1C}">
                <a14:useLocalDpi xmlns:a14="http://schemas.microsoft.com/office/drawing/2010/main" val="0"/>
              </a:ext>
            </a:extLst>
          </a:blip>
          <a:srcRect b="57492"/>
          <a:stretch/>
        </p:blipFill>
        <p:spPr>
          <a:xfrm>
            <a:off x="4976121" y="1544598"/>
            <a:ext cx="5540093" cy="2033498"/>
          </a:xfrm>
          <a:prstGeom prst="rect">
            <a:avLst/>
          </a:prstGeom>
        </p:spPr>
      </p:pic>
      <p:pic>
        <p:nvPicPr>
          <p:cNvPr id="6" name="Bild 8" descr="Bildschirmfoto 2013-10-09 um 20.30.00.png"/>
          <p:cNvPicPr>
            <a:picLocks noChangeAspect="1"/>
          </p:cNvPicPr>
          <p:nvPr/>
        </p:nvPicPr>
        <p:blipFill rotWithShape="1">
          <a:blip r:embed="rId3" cstate="print">
            <a:extLst>
              <a:ext uri="{28A0092B-C50C-407E-A947-70E740481C1C}">
                <a14:useLocalDpi xmlns:a14="http://schemas.microsoft.com/office/drawing/2010/main" val="0"/>
              </a:ext>
            </a:extLst>
          </a:blip>
          <a:srcRect l="-3400" t="87022" r="3400" b="-31038"/>
          <a:stretch/>
        </p:blipFill>
        <p:spPr>
          <a:xfrm>
            <a:off x="4823931" y="3717032"/>
            <a:ext cx="5692282" cy="2737556"/>
          </a:xfrm>
          <a:prstGeom prst="rect">
            <a:avLst/>
          </a:prstGeom>
        </p:spPr>
      </p:pic>
      <p:sp>
        <p:nvSpPr>
          <p:cNvPr id="7" name="Rectangle 6"/>
          <p:cNvSpPr/>
          <p:nvPr/>
        </p:nvSpPr>
        <p:spPr>
          <a:xfrm>
            <a:off x="1775520" y="836712"/>
            <a:ext cx="2589170" cy="707886"/>
          </a:xfrm>
          <a:prstGeom prst="rect">
            <a:avLst/>
          </a:prstGeom>
        </p:spPr>
        <p:txBody>
          <a:bodyPr wrap="none">
            <a:spAutoFit/>
          </a:bodyPr>
          <a:lstStyle/>
          <a:p>
            <a:r>
              <a:rPr lang="de-DE" sz="4000" u="sng" dirty="0">
                <a:solidFill>
                  <a:srgbClr val="FFFFFF"/>
                </a:solidFill>
              </a:rPr>
              <a:t>Car Details </a:t>
            </a:r>
            <a:endParaRPr lang="en-GB" sz="4000" u="sng" dirty="0">
              <a:solidFill>
                <a:srgbClr val="FFFFFF"/>
              </a:solidFill>
            </a:endParaRPr>
          </a:p>
        </p:txBody>
      </p:sp>
    </p:spTree>
    <p:extLst>
      <p:ext uri="{BB962C8B-B14F-4D97-AF65-F5344CB8AC3E}">
        <p14:creationId xmlns:p14="http://schemas.microsoft.com/office/powerpoint/2010/main" val="1037804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4079776" y="1484784"/>
            <a:ext cx="4363590" cy="2182376"/>
          </a:xfrm>
        </p:spPr>
        <p:txBody>
          <a:bodyPr/>
          <a:lstStyle/>
          <a:p>
            <a:endParaRPr lang="en-GB" dirty="0"/>
          </a:p>
        </p:txBody>
      </p:sp>
      <p:pic>
        <p:nvPicPr>
          <p:cNvPr id="5" name="Bild 8" descr="Bildschirmfoto 2013-10-09 um 20.30.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017" y="925616"/>
            <a:ext cx="4278437" cy="4447600"/>
          </a:xfrm>
          <a:prstGeom prst="rect">
            <a:avLst/>
          </a:prstGeom>
        </p:spPr>
      </p:pic>
      <p:sp>
        <p:nvSpPr>
          <p:cNvPr id="6" name="Rectangle 5"/>
          <p:cNvSpPr/>
          <p:nvPr/>
        </p:nvSpPr>
        <p:spPr>
          <a:xfrm>
            <a:off x="1661414" y="1161495"/>
            <a:ext cx="4572000" cy="5693866"/>
          </a:xfrm>
          <a:prstGeom prst="rect">
            <a:avLst/>
          </a:prstGeom>
        </p:spPr>
        <p:txBody>
          <a:bodyPr>
            <a:spAutoFit/>
          </a:bodyPr>
          <a:lstStyle/>
          <a:p>
            <a:r>
              <a:rPr lang="de-DE" sz="2800" dirty="0">
                <a:solidFill>
                  <a:srgbClr val="FFFFFF"/>
                </a:solidFill>
              </a:rPr>
              <a:t>3rd June 2010 the car was registered in Germany.</a:t>
            </a:r>
          </a:p>
          <a:p>
            <a:endParaRPr lang="de-DE" sz="2800" dirty="0">
              <a:solidFill>
                <a:srgbClr val="FFFFFF"/>
              </a:solidFill>
            </a:endParaRPr>
          </a:p>
          <a:p>
            <a:r>
              <a:rPr lang="de-DE" sz="2800" dirty="0">
                <a:solidFill>
                  <a:srgbClr val="FFFFFF"/>
                </a:solidFill>
              </a:rPr>
              <a:t>The car issued with the German registration number HTJ260</a:t>
            </a:r>
          </a:p>
          <a:p>
            <a:endParaRPr lang="de-DE" sz="2800" dirty="0">
              <a:solidFill>
                <a:srgbClr val="FFFFFF"/>
              </a:solidFill>
            </a:endParaRPr>
          </a:p>
          <a:p>
            <a:r>
              <a:rPr lang="de-DE" sz="2800" dirty="0">
                <a:solidFill>
                  <a:srgbClr val="FFFFFF"/>
                </a:solidFill>
              </a:rPr>
              <a:t>Deregistered in Germany </a:t>
            </a:r>
            <a:br>
              <a:rPr lang="de-DE" sz="2800" dirty="0">
                <a:solidFill>
                  <a:srgbClr val="FFFFFF"/>
                </a:solidFill>
              </a:rPr>
            </a:br>
            <a:r>
              <a:rPr lang="de-DE" sz="2800" dirty="0">
                <a:solidFill>
                  <a:srgbClr val="FFFFFF"/>
                </a:solidFill>
              </a:rPr>
              <a:t>June 10th 2010 </a:t>
            </a:r>
          </a:p>
          <a:p>
            <a:endParaRPr lang="de-DE" sz="2800" dirty="0">
              <a:solidFill>
                <a:srgbClr val="FFFFFF"/>
              </a:solidFill>
            </a:endParaRPr>
          </a:p>
          <a:p>
            <a:r>
              <a:rPr lang="de-DE" sz="2800" dirty="0">
                <a:solidFill>
                  <a:srgbClr val="FFFFFF"/>
                </a:solidFill>
              </a:rPr>
              <a:t>The </a:t>
            </a:r>
            <a:r>
              <a:rPr lang="de-DE" sz="2800" dirty="0" err="1">
                <a:solidFill>
                  <a:srgbClr val="FFFFFF"/>
                </a:solidFill>
              </a:rPr>
              <a:t>registration</a:t>
            </a:r>
            <a:r>
              <a:rPr lang="de-DE" sz="2800" dirty="0">
                <a:solidFill>
                  <a:srgbClr val="FFFFFF"/>
                </a:solidFill>
              </a:rPr>
              <a:t> </a:t>
            </a:r>
            <a:r>
              <a:rPr lang="de-DE" sz="2800" dirty="0" err="1">
                <a:solidFill>
                  <a:srgbClr val="FFFFFF"/>
                </a:solidFill>
              </a:rPr>
              <a:t>holders</a:t>
            </a:r>
            <a:r>
              <a:rPr lang="de-DE" sz="2800" dirty="0">
                <a:solidFill>
                  <a:srgbClr val="FFFFFF"/>
                </a:solidFill>
              </a:rPr>
              <a:t>  address was an Italian coffee bar </a:t>
            </a:r>
          </a:p>
        </p:txBody>
      </p:sp>
      <p:sp>
        <p:nvSpPr>
          <p:cNvPr id="7" name="Rectangle 6"/>
          <p:cNvSpPr/>
          <p:nvPr/>
        </p:nvSpPr>
        <p:spPr>
          <a:xfrm>
            <a:off x="2495601" y="260648"/>
            <a:ext cx="4229043" cy="707886"/>
          </a:xfrm>
          <a:prstGeom prst="rect">
            <a:avLst/>
          </a:prstGeom>
        </p:spPr>
        <p:txBody>
          <a:bodyPr wrap="none">
            <a:spAutoFit/>
          </a:bodyPr>
          <a:lstStyle/>
          <a:p>
            <a:r>
              <a:rPr lang="de-DE" sz="4000" u="sng" dirty="0">
                <a:solidFill>
                  <a:srgbClr val="FFFFFF"/>
                </a:solidFill>
              </a:rPr>
              <a:t>Car History Details </a:t>
            </a:r>
            <a:endParaRPr lang="en-GB" sz="4000" u="sng" dirty="0">
              <a:solidFill>
                <a:srgbClr val="FFFFFF"/>
              </a:solidFill>
            </a:endParaRPr>
          </a:p>
        </p:txBody>
      </p:sp>
    </p:spTree>
    <p:extLst>
      <p:ext uri="{BB962C8B-B14F-4D97-AF65-F5344CB8AC3E}">
        <p14:creationId xmlns:p14="http://schemas.microsoft.com/office/powerpoint/2010/main" val="155734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4079776" y="1484784"/>
            <a:ext cx="4363590" cy="2182376"/>
          </a:xfrm>
        </p:spPr>
        <p:txBody>
          <a:bodyPr/>
          <a:lstStyle/>
          <a:p>
            <a:endParaRPr lang="en-GB" dirty="0"/>
          </a:p>
        </p:txBody>
      </p:sp>
      <p:pic>
        <p:nvPicPr>
          <p:cNvPr id="5" name="Bild 9" descr="Bildschirmfoto 2013-10-09 um 20.30.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092" y="764704"/>
            <a:ext cx="4484460" cy="4571078"/>
          </a:xfrm>
          <a:prstGeom prst="rect">
            <a:avLst/>
          </a:prstGeom>
        </p:spPr>
      </p:pic>
      <p:sp>
        <p:nvSpPr>
          <p:cNvPr id="6" name="Rectangle 5"/>
          <p:cNvSpPr/>
          <p:nvPr/>
        </p:nvSpPr>
        <p:spPr>
          <a:xfrm>
            <a:off x="1631504" y="1340768"/>
            <a:ext cx="4572000" cy="6124754"/>
          </a:xfrm>
          <a:prstGeom prst="rect">
            <a:avLst/>
          </a:prstGeom>
        </p:spPr>
        <p:txBody>
          <a:bodyPr>
            <a:spAutoFit/>
          </a:bodyPr>
          <a:lstStyle/>
          <a:p>
            <a:r>
              <a:rPr lang="de-DE" sz="2800" dirty="0">
                <a:solidFill>
                  <a:srgbClr val="FFFFFF"/>
                </a:solidFill>
              </a:rPr>
              <a:t>The car was registered  in Italy as an import  from Germany on 12 September 2011</a:t>
            </a:r>
          </a:p>
          <a:p>
            <a:endParaRPr lang="de-DE" sz="2800" dirty="0">
              <a:solidFill>
                <a:srgbClr val="FFFFFF"/>
              </a:solidFill>
            </a:endParaRPr>
          </a:p>
          <a:p>
            <a:r>
              <a:rPr lang="de-DE" sz="2800" dirty="0">
                <a:solidFill>
                  <a:srgbClr val="FFFF00"/>
                </a:solidFill>
              </a:rPr>
              <a:t>Registration office and insurance company did not inspect the car </a:t>
            </a:r>
          </a:p>
          <a:p>
            <a:endParaRPr lang="de-DE" sz="2800" dirty="0">
              <a:solidFill>
                <a:srgbClr val="FFFFFF"/>
              </a:solidFill>
            </a:endParaRPr>
          </a:p>
          <a:p>
            <a:r>
              <a:rPr lang="de-DE" sz="2800" dirty="0">
                <a:solidFill>
                  <a:srgbClr val="FFFFFF"/>
                </a:solidFill>
              </a:rPr>
              <a:t>The car obtains an original Italian registration and documents.</a:t>
            </a:r>
          </a:p>
          <a:p>
            <a:r>
              <a:rPr lang="de-DE" sz="2800" dirty="0">
                <a:solidFill>
                  <a:srgbClr val="FFFFFF"/>
                </a:solidFill>
              </a:rPr>
              <a:t/>
            </a:r>
            <a:br>
              <a:rPr lang="de-DE" sz="2800" dirty="0">
                <a:solidFill>
                  <a:srgbClr val="FFFFFF"/>
                </a:solidFill>
              </a:rPr>
            </a:br>
            <a:endParaRPr lang="de-DE" sz="2800" dirty="0">
              <a:solidFill>
                <a:srgbClr val="FFFFFF"/>
              </a:solidFill>
            </a:endParaRPr>
          </a:p>
        </p:txBody>
      </p:sp>
      <p:sp>
        <p:nvSpPr>
          <p:cNvPr id="7" name="Rectangle 6"/>
          <p:cNvSpPr/>
          <p:nvPr/>
        </p:nvSpPr>
        <p:spPr>
          <a:xfrm>
            <a:off x="1802983" y="332656"/>
            <a:ext cx="4229043" cy="707886"/>
          </a:xfrm>
          <a:prstGeom prst="rect">
            <a:avLst/>
          </a:prstGeom>
        </p:spPr>
        <p:txBody>
          <a:bodyPr wrap="none">
            <a:spAutoFit/>
          </a:bodyPr>
          <a:lstStyle/>
          <a:p>
            <a:r>
              <a:rPr lang="de-DE" sz="4000" u="sng" dirty="0">
                <a:solidFill>
                  <a:srgbClr val="FFFFFF"/>
                </a:solidFill>
              </a:rPr>
              <a:t>Car History Details </a:t>
            </a:r>
            <a:endParaRPr lang="en-GB" sz="4000" u="sng" dirty="0">
              <a:solidFill>
                <a:srgbClr val="FFFFFF"/>
              </a:solidFill>
            </a:endParaRPr>
          </a:p>
        </p:txBody>
      </p:sp>
    </p:spTree>
    <p:extLst>
      <p:ext uri="{BB962C8B-B14F-4D97-AF65-F5344CB8AC3E}">
        <p14:creationId xmlns:p14="http://schemas.microsoft.com/office/powerpoint/2010/main" val="3595438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4079776" y="1484784"/>
            <a:ext cx="4363590" cy="2182376"/>
          </a:xfrm>
        </p:spPr>
        <p:txBody>
          <a:bodyPr/>
          <a:lstStyle/>
          <a:p>
            <a:endParaRPr lang="en-GB" dirty="0"/>
          </a:p>
        </p:txBody>
      </p:sp>
      <p:sp>
        <p:nvSpPr>
          <p:cNvPr id="5" name="Rectangle 4"/>
          <p:cNvSpPr/>
          <p:nvPr/>
        </p:nvSpPr>
        <p:spPr>
          <a:xfrm>
            <a:off x="2724965" y="1700808"/>
            <a:ext cx="6552728" cy="1384995"/>
          </a:xfrm>
          <a:prstGeom prst="rect">
            <a:avLst/>
          </a:prstGeom>
        </p:spPr>
        <p:txBody>
          <a:bodyPr wrap="square">
            <a:spAutoFit/>
          </a:bodyPr>
          <a:lstStyle/>
          <a:p>
            <a:r>
              <a:rPr lang="de-DE" sz="2800" dirty="0">
                <a:solidFill>
                  <a:srgbClr val="FFFFFF"/>
                </a:solidFill>
              </a:rPr>
              <a:t>11th October </a:t>
            </a:r>
            <a:r>
              <a:rPr lang="de-DE" sz="2800" dirty="0" smtClean="0">
                <a:solidFill>
                  <a:srgbClr val="FFFFFF"/>
                </a:solidFill>
              </a:rPr>
              <a:t>2012  </a:t>
            </a:r>
            <a:r>
              <a:rPr lang="de-DE" sz="2800" dirty="0">
                <a:solidFill>
                  <a:srgbClr val="FFFFFF"/>
                </a:solidFill>
              </a:rPr>
              <a:t>via IAATI network  Australian Police force inspect and take pictures of  the original car in Australia </a:t>
            </a:r>
          </a:p>
        </p:txBody>
      </p:sp>
      <p:pic>
        <p:nvPicPr>
          <p:cNvPr id="6" name="Bild 5"/>
          <p:cNvPicPr>
            <a:picLocks noChangeAspect="1"/>
          </p:cNvPicPr>
          <p:nvPr/>
        </p:nvPicPr>
        <p:blipFill>
          <a:blip r:embed="rId3" cstate="print"/>
          <a:stretch>
            <a:fillRect/>
          </a:stretch>
        </p:blipFill>
        <p:spPr>
          <a:xfrm>
            <a:off x="1687363" y="3837242"/>
            <a:ext cx="7590331" cy="2495737"/>
          </a:xfrm>
          <a:prstGeom prst="rect">
            <a:avLst/>
          </a:prstGeom>
        </p:spPr>
      </p:pic>
      <p:sp>
        <p:nvSpPr>
          <p:cNvPr id="7" name="Rectangle 6"/>
          <p:cNvSpPr/>
          <p:nvPr/>
        </p:nvSpPr>
        <p:spPr>
          <a:xfrm>
            <a:off x="3474417" y="620688"/>
            <a:ext cx="4207883" cy="707886"/>
          </a:xfrm>
          <a:prstGeom prst="rect">
            <a:avLst/>
          </a:prstGeom>
        </p:spPr>
        <p:txBody>
          <a:bodyPr wrap="none">
            <a:spAutoFit/>
          </a:bodyPr>
          <a:lstStyle/>
          <a:p>
            <a:r>
              <a:rPr lang="de-DE" sz="4000" u="sng" dirty="0">
                <a:solidFill>
                  <a:srgbClr val="FFFFFF"/>
                </a:solidFill>
              </a:rPr>
              <a:t>IAATI Investigation</a:t>
            </a:r>
            <a:endParaRPr lang="en-GB" sz="4000" u="sng" dirty="0">
              <a:solidFill>
                <a:srgbClr val="FFFFFF"/>
              </a:solidFill>
            </a:endParaRPr>
          </a:p>
        </p:txBody>
      </p:sp>
    </p:spTree>
    <p:extLst>
      <p:ext uri="{BB962C8B-B14F-4D97-AF65-F5344CB8AC3E}">
        <p14:creationId xmlns:p14="http://schemas.microsoft.com/office/powerpoint/2010/main" val="1016445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nhaltsplatzhalter 5"/>
          <p:cNvPicPr>
            <a:picLocks noGrp="1" noChangeAspect="1"/>
          </p:cNvPicPr>
          <p:nvPr>
            <p:ph sz="quarter" idx="13"/>
          </p:nvPr>
        </p:nvPicPr>
        <p:blipFill>
          <a:blip r:embed="rId3" cstate="print"/>
          <a:srcRect t="30928" b="30928"/>
          <a:stretch>
            <a:fillRect/>
          </a:stretch>
        </p:blipFill>
        <p:spPr>
          <a:xfrm>
            <a:off x="1555692" y="1594710"/>
            <a:ext cx="4364038" cy="1834290"/>
          </a:xfrm>
        </p:spPr>
      </p:pic>
      <p:pic>
        <p:nvPicPr>
          <p:cNvPr id="6" name="Bild 6"/>
          <p:cNvPicPr>
            <a:picLocks noChangeAspect="1"/>
          </p:cNvPicPr>
          <p:nvPr/>
        </p:nvPicPr>
        <p:blipFill rotWithShape="1">
          <a:blip r:embed="rId4" cstate="print"/>
          <a:srcRect l="18031" t="21234" r="6088" b="35485"/>
          <a:stretch/>
        </p:blipFill>
        <p:spPr>
          <a:xfrm>
            <a:off x="1631504" y="3451449"/>
            <a:ext cx="3886600" cy="1633625"/>
          </a:xfrm>
          <a:prstGeom prst="rect">
            <a:avLst/>
          </a:prstGeom>
        </p:spPr>
      </p:pic>
      <p:pic>
        <p:nvPicPr>
          <p:cNvPr id="7" name="Bild 7" descr="Bildschirmfoto 2013-10-09 um 20.30.0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8104" y="1595187"/>
            <a:ext cx="5143178" cy="3667626"/>
          </a:xfrm>
          <a:prstGeom prst="rect">
            <a:avLst/>
          </a:prstGeom>
        </p:spPr>
      </p:pic>
      <p:sp>
        <p:nvSpPr>
          <p:cNvPr id="8" name="Rectangle 7"/>
          <p:cNvSpPr/>
          <p:nvPr/>
        </p:nvSpPr>
        <p:spPr>
          <a:xfrm>
            <a:off x="3428134" y="764704"/>
            <a:ext cx="4874219" cy="707886"/>
          </a:xfrm>
          <a:prstGeom prst="rect">
            <a:avLst/>
          </a:prstGeom>
        </p:spPr>
        <p:txBody>
          <a:bodyPr wrap="none">
            <a:spAutoFit/>
          </a:bodyPr>
          <a:lstStyle/>
          <a:p>
            <a:r>
              <a:rPr lang="de-DE" sz="4000" u="sng" dirty="0">
                <a:solidFill>
                  <a:srgbClr val="FFFFFF"/>
                </a:solidFill>
              </a:rPr>
              <a:t>Australian Original car</a:t>
            </a:r>
            <a:endParaRPr lang="en-GB" sz="4000" u="sng" dirty="0">
              <a:solidFill>
                <a:srgbClr val="FFFFFF"/>
              </a:solidFill>
            </a:endParaRPr>
          </a:p>
        </p:txBody>
      </p:sp>
    </p:spTree>
    <p:extLst>
      <p:ext uri="{BB962C8B-B14F-4D97-AF65-F5344CB8AC3E}">
        <p14:creationId xmlns:p14="http://schemas.microsoft.com/office/powerpoint/2010/main" val="4003780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4079776" y="1484784"/>
            <a:ext cx="4363590" cy="2182376"/>
          </a:xfrm>
        </p:spPr>
        <p:txBody>
          <a:bodyPr/>
          <a:lstStyle/>
          <a:p>
            <a:endParaRPr lang="en-GB" dirty="0"/>
          </a:p>
        </p:txBody>
      </p:sp>
      <p:sp>
        <p:nvSpPr>
          <p:cNvPr id="5" name="Rectangle 4"/>
          <p:cNvSpPr/>
          <p:nvPr/>
        </p:nvSpPr>
        <p:spPr>
          <a:xfrm>
            <a:off x="2393871" y="1916833"/>
            <a:ext cx="7560840" cy="3477875"/>
          </a:xfrm>
          <a:prstGeom prst="rect">
            <a:avLst/>
          </a:prstGeom>
        </p:spPr>
        <p:txBody>
          <a:bodyPr wrap="square">
            <a:spAutoFit/>
          </a:bodyPr>
          <a:lstStyle/>
          <a:p>
            <a:r>
              <a:rPr lang="de-DE" sz="2000" dirty="0">
                <a:solidFill>
                  <a:srgbClr val="FFFFFF"/>
                </a:solidFill>
              </a:rPr>
              <a:t>With the support of  IAATI NETWORK the insurers were able to prove that the </a:t>
            </a:r>
            <a:r>
              <a:rPr lang="de-DE" sz="2000" dirty="0" err="1">
                <a:solidFill>
                  <a:srgbClr val="FFFFFF"/>
                </a:solidFill>
              </a:rPr>
              <a:t>car</a:t>
            </a:r>
            <a:r>
              <a:rPr lang="de-DE" sz="2000" dirty="0">
                <a:solidFill>
                  <a:srgbClr val="FFFFFF"/>
                </a:solidFill>
              </a:rPr>
              <a:t> </a:t>
            </a:r>
            <a:r>
              <a:rPr lang="de-DE" sz="2000" dirty="0" err="1">
                <a:solidFill>
                  <a:srgbClr val="FFFFFF"/>
                </a:solidFill>
              </a:rPr>
              <a:t>originally</a:t>
            </a:r>
            <a:r>
              <a:rPr lang="de-DE" sz="2000" dirty="0">
                <a:solidFill>
                  <a:srgbClr val="FFFFFF"/>
                </a:solidFill>
              </a:rPr>
              <a:t> was sold in Australia. At the moment of registration in two diferent European countries the original car was was still registered and physically present in Australia.</a:t>
            </a:r>
          </a:p>
          <a:p>
            <a:r>
              <a:rPr lang="de-DE" sz="2000" dirty="0">
                <a:solidFill>
                  <a:srgbClr val="FFFFFF"/>
                </a:solidFill>
              </a:rPr>
              <a:t> </a:t>
            </a:r>
          </a:p>
          <a:p>
            <a:r>
              <a:rPr lang="de-DE" sz="2000" dirty="0">
                <a:solidFill>
                  <a:srgbClr val="FFFFFF"/>
                </a:solidFill>
              </a:rPr>
              <a:t>Key examination of the reported stolen car revealed that the car had not been physically cloned. A ‘paper car‘ had been generated purely to commit  Insurance fraud. </a:t>
            </a:r>
          </a:p>
          <a:p>
            <a:endParaRPr lang="de-DE" sz="2000" dirty="0">
              <a:solidFill>
                <a:srgbClr val="FFFFFF"/>
              </a:solidFill>
            </a:endParaRPr>
          </a:p>
          <a:p>
            <a:r>
              <a:rPr lang="de-DE" sz="2000" dirty="0">
                <a:solidFill>
                  <a:srgbClr val="FFFFFF"/>
                </a:solidFill>
              </a:rPr>
              <a:t>The investigation failed to prove any  connection between Australia and European criminals using the false details. </a:t>
            </a:r>
          </a:p>
        </p:txBody>
      </p:sp>
      <p:sp>
        <p:nvSpPr>
          <p:cNvPr id="6" name="Rectangle 5"/>
          <p:cNvSpPr/>
          <p:nvPr/>
        </p:nvSpPr>
        <p:spPr>
          <a:xfrm>
            <a:off x="2414800" y="908720"/>
            <a:ext cx="1501950" cy="707886"/>
          </a:xfrm>
          <a:prstGeom prst="rect">
            <a:avLst/>
          </a:prstGeom>
        </p:spPr>
        <p:txBody>
          <a:bodyPr wrap="none">
            <a:spAutoFit/>
          </a:bodyPr>
          <a:lstStyle/>
          <a:p>
            <a:r>
              <a:rPr lang="de-DE" sz="4000" u="sng" dirty="0">
                <a:solidFill>
                  <a:srgbClr val="FFFFFF"/>
                </a:solidFill>
              </a:rPr>
              <a:t>Result</a:t>
            </a:r>
            <a:endParaRPr lang="en-GB" sz="4000" u="sng" dirty="0">
              <a:solidFill>
                <a:srgbClr val="FFFFFF"/>
              </a:solidFill>
            </a:endParaRPr>
          </a:p>
        </p:txBody>
      </p:sp>
    </p:spTree>
    <p:extLst>
      <p:ext uri="{BB962C8B-B14F-4D97-AF65-F5344CB8AC3E}">
        <p14:creationId xmlns:p14="http://schemas.microsoft.com/office/powerpoint/2010/main" val="2099152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07568" y="2492896"/>
            <a:ext cx="7680960" cy="4724400"/>
          </a:xfrm>
        </p:spPr>
        <p:txBody>
          <a:bodyPr>
            <a:normAutofit/>
          </a:bodyPr>
          <a:lstStyle/>
          <a:p>
            <a:r>
              <a:rPr lang="en-US" sz="2000" dirty="0"/>
              <a:t>Concerns the thefts of BMW X5  BMW X6 </a:t>
            </a:r>
            <a:r>
              <a:rPr lang="en-US" sz="2000" dirty="0" err="1"/>
              <a:t>Landrover</a:t>
            </a:r>
            <a:r>
              <a:rPr lang="en-US" sz="2000" dirty="0"/>
              <a:t> </a:t>
            </a:r>
            <a:r>
              <a:rPr lang="en-US" sz="2000" dirty="0" err="1"/>
              <a:t>Rangerover</a:t>
            </a:r>
            <a:r>
              <a:rPr lang="en-US" sz="2000" dirty="0"/>
              <a:t> and Lexus motor vehicles.</a:t>
            </a:r>
          </a:p>
          <a:p>
            <a:r>
              <a:rPr lang="en-US" sz="2000" dirty="0"/>
              <a:t>One of the Dutch IAATI members came into contact with members of the border Police of Frankfurt Oder ( Germany)</a:t>
            </a:r>
          </a:p>
          <a:p>
            <a:r>
              <a:rPr lang="en-US" sz="2000" dirty="0"/>
              <a:t>Frankfurt Oder is on the border of Germany and Poland. Intelligence shows Lithuanian criminals are involved. Initially the stolen cars go to Lithuania and from there they are forwarded to other countries such as  Russia.</a:t>
            </a:r>
            <a:endParaRPr lang="en-GB" sz="2000" dirty="0"/>
          </a:p>
          <a:p>
            <a:r>
              <a:rPr lang="en-US" sz="2000" dirty="0"/>
              <a:t>The German border police had noticed that less stolen cars were actually being intercepted as they were driven over the border.</a:t>
            </a:r>
            <a:endParaRPr lang="en-GB" sz="2000" dirty="0"/>
          </a:p>
          <a:p>
            <a:endParaRPr lang="en-GB" sz="2000" dirty="0"/>
          </a:p>
          <a:p>
            <a:endParaRPr lang="en-GB" sz="2000" dirty="0"/>
          </a:p>
        </p:txBody>
      </p:sp>
      <p:sp>
        <p:nvSpPr>
          <p:cNvPr id="3" name="Title 2"/>
          <p:cNvSpPr>
            <a:spLocks noGrp="1"/>
          </p:cNvSpPr>
          <p:nvPr>
            <p:ph type="title"/>
          </p:nvPr>
        </p:nvSpPr>
        <p:spPr>
          <a:xfrm>
            <a:off x="2279576" y="1118870"/>
            <a:ext cx="7680960" cy="1066800"/>
          </a:xfrm>
        </p:spPr>
        <p:txBody>
          <a:bodyPr/>
          <a:lstStyle/>
          <a:p>
            <a:r>
              <a:rPr lang="en-GB" u="sng" dirty="0" smtClean="0"/>
              <a:t>Case Study- 3 </a:t>
            </a:r>
            <a:endParaRPr lang="en-GB" u="sng"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7770" y="5945"/>
            <a:ext cx="2200231" cy="219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78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International Association of Auto Theft Investigators</a:t>
            </a:r>
            <a:endParaRPr lang="en-GB" dirty="0"/>
          </a:p>
        </p:txBody>
      </p:sp>
      <p:sp>
        <p:nvSpPr>
          <p:cNvPr id="2" name="Title 1"/>
          <p:cNvSpPr>
            <a:spLocks noGrp="1"/>
          </p:cNvSpPr>
          <p:nvPr>
            <p:ph type="title"/>
          </p:nvPr>
        </p:nvSpPr>
        <p:spPr/>
        <p:txBody>
          <a:bodyPr>
            <a:normAutofit/>
          </a:bodyPr>
          <a:lstStyle/>
          <a:p>
            <a:r>
              <a:rPr lang="en-GB" sz="9600" dirty="0"/>
              <a:t>IAATI </a:t>
            </a:r>
          </a:p>
        </p:txBody>
      </p:sp>
      <p:sp>
        <p:nvSpPr>
          <p:cNvPr id="5" name="TextBox 4"/>
          <p:cNvSpPr txBox="1"/>
          <p:nvPr/>
        </p:nvSpPr>
        <p:spPr>
          <a:xfrm>
            <a:off x="1847528" y="6228602"/>
            <a:ext cx="5616624" cy="584775"/>
          </a:xfrm>
          <a:prstGeom prst="rect">
            <a:avLst/>
          </a:prstGeom>
          <a:noFill/>
        </p:spPr>
        <p:txBody>
          <a:bodyPr wrap="square" rtlCol="0">
            <a:spAutoFit/>
          </a:bodyPr>
          <a:lstStyle/>
          <a:p>
            <a:r>
              <a:rPr lang="en-GB" sz="3200">
                <a:solidFill>
                  <a:srgbClr val="FFFFFF"/>
                </a:solidFill>
              </a:rPr>
              <a:t>Melbourne, April 2017</a:t>
            </a:r>
            <a:endParaRPr lang="en-GB" sz="3200" dirty="0">
              <a:solidFill>
                <a:srgbClr val="FFFFFF"/>
              </a:solidFill>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2145" y="4760188"/>
            <a:ext cx="2103221" cy="209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585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2063552" y="1268332"/>
            <a:ext cx="8136904" cy="4464924"/>
          </a:xfrm>
        </p:spPr>
        <p:txBody>
          <a:bodyPr>
            <a:normAutofit fontScale="85000" lnSpcReduction="10000"/>
          </a:bodyPr>
          <a:lstStyle/>
          <a:p>
            <a:endParaRPr lang="en-US" dirty="0" smtClean="0"/>
          </a:p>
          <a:p>
            <a:endParaRPr lang="en-US" dirty="0"/>
          </a:p>
          <a:p>
            <a:r>
              <a:rPr lang="en-US" sz="2400" dirty="0"/>
              <a:t>The  IAATI member informed the border Police that he suspected that the stolen cars were being concealed and  transported inside lorries.</a:t>
            </a:r>
            <a:endParaRPr lang="en-GB" sz="2400" dirty="0"/>
          </a:p>
          <a:p>
            <a:r>
              <a:rPr lang="en-US" sz="2400" dirty="0"/>
              <a:t>The border police agreed that they had noticed an increase in Lithuanian lorries crossing  the border. However most of them were sealed with a Customs seal. </a:t>
            </a:r>
            <a:endParaRPr lang="en-GB" sz="2400" dirty="0"/>
          </a:p>
          <a:p>
            <a:r>
              <a:rPr lang="en-US" sz="2400" dirty="0"/>
              <a:t>Due to the nature of the load and the special need for a Custom seal these lorries are not controlled by the police in respect of their goods. Breaking a customs seal requires a customs officer to be physically present  at the time of opening.</a:t>
            </a:r>
            <a:endParaRPr lang="en-GB" sz="2400" dirty="0"/>
          </a:p>
          <a:p>
            <a:r>
              <a:rPr lang="en-US" sz="2400" dirty="0"/>
              <a:t>However such lorry drivers should have a T or TIR document to cover the load and these documents must always be available for inspection</a:t>
            </a:r>
            <a:r>
              <a:rPr lang="en-US" sz="2600" dirty="0"/>
              <a:t>.</a:t>
            </a:r>
            <a:endParaRPr lang="en-GB" sz="2600" dirty="0"/>
          </a:p>
          <a:p>
            <a:endParaRPr lang="en-GB" sz="2600" dirty="0"/>
          </a:p>
        </p:txBody>
      </p:sp>
      <p:sp>
        <p:nvSpPr>
          <p:cNvPr id="5" name="Rectangle 4"/>
          <p:cNvSpPr/>
          <p:nvPr/>
        </p:nvSpPr>
        <p:spPr>
          <a:xfrm>
            <a:off x="2639616" y="980728"/>
            <a:ext cx="3116559" cy="707886"/>
          </a:xfrm>
          <a:prstGeom prst="rect">
            <a:avLst/>
          </a:prstGeom>
        </p:spPr>
        <p:txBody>
          <a:bodyPr wrap="none">
            <a:spAutoFit/>
          </a:bodyPr>
          <a:lstStyle/>
          <a:p>
            <a:r>
              <a:rPr lang="en-GB" sz="4000" u="sng" dirty="0">
                <a:solidFill>
                  <a:srgbClr val="FFFFFF"/>
                </a:solidFill>
              </a:rPr>
              <a:t>The Problem  </a:t>
            </a:r>
            <a:endParaRPr lang="en-GB" sz="4000" dirty="0">
              <a:solidFill>
                <a:srgbClr val="FFFFFF"/>
              </a:solidFill>
            </a:endParaRPr>
          </a:p>
        </p:txBody>
      </p:sp>
    </p:spTree>
    <p:extLst>
      <p:ext uri="{BB962C8B-B14F-4D97-AF65-F5344CB8AC3E}">
        <p14:creationId xmlns:p14="http://schemas.microsoft.com/office/powerpoint/2010/main" val="210833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2495600" y="1817440"/>
            <a:ext cx="7341912" cy="5040560"/>
          </a:xfrm>
        </p:spPr>
        <p:txBody>
          <a:bodyPr>
            <a:normAutofit lnSpcReduction="10000"/>
          </a:bodyPr>
          <a:lstStyle/>
          <a:p>
            <a:r>
              <a:rPr lang="en-US" sz="2000" dirty="0"/>
              <a:t>The  IAATI member told the police that he had information that false customs seals were being used on the lorries to stop routine Police inspections.</a:t>
            </a:r>
            <a:endParaRPr lang="en-GB" sz="2000" dirty="0"/>
          </a:p>
          <a:p>
            <a:r>
              <a:rPr lang="en-US" sz="2000" dirty="0"/>
              <a:t> The border Police stopped the next suspect Lithuanian lorry. Again as before, it was sealed with a customs seal.</a:t>
            </a:r>
            <a:endParaRPr lang="en-GB" sz="2000" dirty="0"/>
          </a:p>
          <a:p>
            <a:r>
              <a:rPr lang="en-US" sz="2000" dirty="0"/>
              <a:t>The lorry was detained and the assistance of a Customs officer was requested.</a:t>
            </a:r>
          </a:p>
          <a:p>
            <a:r>
              <a:rPr lang="en-US" sz="2000" dirty="0"/>
              <a:t>The driver only could hand over a CMR document.  It was a document written in Lithuanian language only, and it declared the load was 6 tons of iron. </a:t>
            </a:r>
            <a:endParaRPr lang="en-GB" sz="2000" dirty="0"/>
          </a:p>
          <a:p>
            <a:r>
              <a:rPr lang="en-US" sz="2000" dirty="0"/>
              <a:t>Although the lorry was sealed, the driver did not have a custom document. </a:t>
            </a:r>
            <a:endParaRPr lang="en-GB" sz="2000" dirty="0"/>
          </a:p>
          <a:p>
            <a:r>
              <a:rPr lang="en-US" sz="2000" dirty="0"/>
              <a:t>For that reason the customs broke the seal and inspected the load. </a:t>
            </a:r>
            <a:endParaRPr lang="en-GB" sz="2000" dirty="0"/>
          </a:p>
          <a:p>
            <a:endParaRPr lang="en-GB" dirty="0"/>
          </a:p>
        </p:txBody>
      </p:sp>
      <p:sp>
        <p:nvSpPr>
          <p:cNvPr id="5" name="Rectangle 4"/>
          <p:cNvSpPr/>
          <p:nvPr/>
        </p:nvSpPr>
        <p:spPr>
          <a:xfrm>
            <a:off x="2639617" y="896526"/>
            <a:ext cx="3116559" cy="707886"/>
          </a:xfrm>
          <a:prstGeom prst="rect">
            <a:avLst/>
          </a:prstGeom>
        </p:spPr>
        <p:txBody>
          <a:bodyPr wrap="none">
            <a:spAutoFit/>
          </a:bodyPr>
          <a:lstStyle/>
          <a:p>
            <a:r>
              <a:rPr lang="en-GB" sz="4000" u="sng" dirty="0">
                <a:solidFill>
                  <a:srgbClr val="FFFFFF"/>
                </a:solidFill>
              </a:rPr>
              <a:t>The Problem  </a:t>
            </a:r>
            <a:endParaRPr lang="en-GB" sz="4000" dirty="0">
              <a:solidFill>
                <a:srgbClr val="FFFFFF"/>
              </a:solidFill>
            </a:endParaRPr>
          </a:p>
        </p:txBody>
      </p:sp>
    </p:spTree>
    <p:extLst>
      <p:ext uri="{BB962C8B-B14F-4D97-AF65-F5344CB8AC3E}">
        <p14:creationId xmlns:p14="http://schemas.microsoft.com/office/powerpoint/2010/main" val="4229997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2639617" y="1340768"/>
            <a:ext cx="5749045" cy="4536504"/>
          </a:xfrm>
        </p:spPr>
        <p:txBody>
          <a:bodyPr>
            <a:normAutofit lnSpcReduction="10000"/>
          </a:bodyPr>
          <a:lstStyle/>
          <a:p>
            <a:r>
              <a:rPr lang="en-US" sz="2000" dirty="0"/>
              <a:t>Inside the lorry they  found a stolen </a:t>
            </a:r>
          </a:p>
          <a:p>
            <a:r>
              <a:rPr lang="en-US" sz="2000" dirty="0"/>
              <a:t>BMW X6 </a:t>
            </a:r>
          </a:p>
          <a:p>
            <a:r>
              <a:rPr lang="en-US" sz="2000" dirty="0" err="1"/>
              <a:t>Rangerover</a:t>
            </a:r>
            <a:r>
              <a:rPr lang="en-US" sz="2000" dirty="0"/>
              <a:t> Sport </a:t>
            </a:r>
          </a:p>
          <a:p>
            <a:r>
              <a:rPr lang="en-US" sz="2000" dirty="0"/>
              <a:t>Both cars were recently stolen from Holland. </a:t>
            </a:r>
            <a:endParaRPr lang="en-GB" sz="2000" dirty="0"/>
          </a:p>
          <a:p>
            <a:r>
              <a:rPr lang="en-US" sz="2000" dirty="0"/>
              <a:t>The custom seal was a complete fake.</a:t>
            </a:r>
          </a:p>
          <a:p>
            <a:r>
              <a:rPr lang="en-US" sz="2000" dirty="0"/>
              <a:t> </a:t>
            </a:r>
            <a:endParaRPr lang="en-GB" sz="2000" dirty="0"/>
          </a:p>
          <a:p>
            <a:r>
              <a:rPr lang="en-US" sz="2000" dirty="0"/>
              <a:t>A simple commercial / public  exchange of information led to an excellent instant result. That in turn has allowed for a new method of transportation  to be discovered and working practices amended accordingly and shared amongst Law enforcement.</a:t>
            </a:r>
            <a:endParaRPr lang="en-GB" sz="2000" dirty="0"/>
          </a:p>
          <a:p>
            <a:endParaRPr lang="en-GB" sz="2000" dirty="0"/>
          </a:p>
        </p:txBody>
      </p:sp>
      <p:sp>
        <p:nvSpPr>
          <p:cNvPr id="6" name="Rectangle 5"/>
          <p:cNvSpPr/>
          <p:nvPr/>
        </p:nvSpPr>
        <p:spPr>
          <a:xfrm>
            <a:off x="3647728" y="404664"/>
            <a:ext cx="1501950" cy="707886"/>
          </a:xfrm>
          <a:prstGeom prst="rect">
            <a:avLst/>
          </a:prstGeom>
        </p:spPr>
        <p:txBody>
          <a:bodyPr wrap="none">
            <a:spAutoFit/>
          </a:bodyPr>
          <a:lstStyle/>
          <a:p>
            <a:r>
              <a:rPr lang="de-DE" sz="4000" u="sng" dirty="0">
                <a:solidFill>
                  <a:srgbClr val="FFFFFF"/>
                </a:solidFill>
              </a:rPr>
              <a:t>Result</a:t>
            </a:r>
            <a:endParaRPr lang="en-GB" sz="4000" u="sng" dirty="0">
              <a:solidFill>
                <a:srgbClr val="FFFFFF"/>
              </a:solidFill>
            </a:endParaRPr>
          </a:p>
        </p:txBody>
      </p:sp>
    </p:spTree>
    <p:extLst>
      <p:ext uri="{BB962C8B-B14F-4D97-AF65-F5344CB8AC3E}">
        <p14:creationId xmlns:p14="http://schemas.microsoft.com/office/powerpoint/2010/main" val="3708406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The IAATI </a:t>
            </a:r>
            <a:r>
              <a:rPr lang="nl-NL" dirty="0" err="1" smtClean="0"/>
              <a:t>network</a:t>
            </a:r>
            <a:r>
              <a:rPr lang="nl-NL" dirty="0" smtClean="0"/>
              <a:t> is </a:t>
            </a:r>
            <a:r>
              <a:rPr lang="nl-NL" dirty="0" err="1" smtClean="0"/>
              <a:t>very</a:t>
            </a:r>
            <a:r>
              <a:rPr lang="nl-NL" dirty="0" smtClean="0"/>
              <a:t> important !</a:t>
            </a:r>
            <a:br>
              <a:rPr lang="nl-NL" dirty="0" smtClean="0"/>
            </a:br>
            <a:endParaRPr lang="nl-NL" dirty="0"/>
          </a:p>
        </p:txBody>
      </p:sp>
      <p:pic>
        <p:nvPicPr>
          <p:cNvPr id="3" name="Picture 2" descr="untitl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681" y="1421266"/>
            <a:ext cx="5764213"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676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a:xfrm>
            <a:off x="2135560" y="908720"/>
            <a:ext cx="7632848" cy="5135146"/>
          </a:xfrm>
        </p:spPr>
        <p:txBody>
          <a:bodyPr>
            <a:normAutofit lnSpcReduction="10000"/>
          </a:bodyPr>
          <a:lstStyle/>
          <a:p>
            <a:r>
              <a:rPr lang="en-GB" sz="4000" dirty="0"/>
              <a:t>The Heart of IAATI</a:t>
            </a:r>
          </a:p>
          <a:p>
            <a:r>
              <a:rPr lang="en-GB" dirty="0" smtClean="0"/>
              <a:t>Is the ability to exchange information in a ‘Timely’ Manner.</a:t>
            </a:r>
          </a:p>
          <a:p>
            <a:r>
              <a:rPr lang="en-GB" dirty="0" smtClean="0"/>
              <a:t>To be able to request and access information from a range of experts in a range of different auto crime related matters.</a:t>
            </a:r>
          </a:p>
          <a:p>
            <a:r>
              <a:rPr lang="en-GB" dirty="0" smtClean="0"/>
              <a:t>For commercial and law enforcement to work alongside one another to achieve a positive outcome</a:t>
            </a:r>
          </a:p>
          <a:p>
            <a:r>
              <a:rPr lang="en-GB" dirty="0" smtClean="0"/>
              <a:t>To respect each countries laws and procedures</a:t>
            </a:r>
          </a:p>
          <a:p>
            <a:r>
              <a:rPr lang="en-GB" dirty="0" smtClean="0"/>
              <a:t>Being transparent and accountable to anyone making a reasonable request</a:t>
            </a:r>
          </a:p>
          <a:p>
            <a:r>
              <a:rPr lang="en-GB" dirty="0" smtClean="0"/>
              <a:t>Most branches operate an Internet based forum exclusively for  its membership</a:t>
            </a:r>
          </a:p>
          <a:p>
            <a:r>
              <a:rPr lang="en-GB" dirty="0" smtClean="0"/>
              <a:t>A continuing process of training and awareness in all matters concerning Auto Crime.</a:t>
            </a:r>
          </a:p>
          <a:p>
            <a:r>
              <a:rPr lang="en-GB" dirty="0" smtClean="0"/>
              <a:t> </a:t>
            </a:r>
            <a:endParaRPr lang="en-GB" dirty="0"/>
          </a:p>
        </p:txBody>
      </p:sp>
    </p:spTree>
    <p:extLst>
      <p:ext uri="{BB962C8B-B14F-4D97-AF65-F5344CB8AC3E}">
        <p14:creationId xmlns:p14="http://schemas.microsoft.com/office/powerpoint/2010/main" val="1269869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subTitle" idx="1"/>
          </p:nvPr>
        </p:nvSpPr>
        <p:spPr/>
        <p:txBody>
          <a:bodyPr>
            <a:normAutofit/>
          </a:bodyPr>
          <a:lstStyle/>
          <a:p>
            <a:r>
              <a:rPr lang="en-US" sz="2400" b="1" i="0" dirty="0"/>
              <a:t>Parts are difficult to identify</a:t>
            </a:r>
            <a:endParaRPr lang="nl-NL" sz="2400" b="1" i="0" dirty="0"/>
          </a:p>
        </p:txBody>
      </p:sp>
      <p:sp>
        <p:nvSpPr>
          <p:cNvPr id="2" name="Titel 1"/>
          <p:cNvSpPr>
            <a:spLocks noGrp="1"/>
          </p:cNvSpPr>
          <p:nvPr>
            <p:ph type="title"/>
          </p:nvPr>
        </p:nvSpPr>
        <p:spPr/>
        <p:txBody>
          <a:bodyPr/>
          <a:lstStyle/>
          <a:p>
            <a:r>
              <a:rPr lang="en-US" dirty="0" smtClean="0"/>
              <a:t>A new problem</a:t>
            </a:r>
            <a:br>
              <a:rPr lang="en-US" dirty="0" smtClean="0"/>
            </a:br>
            <a:r>
              <a:rPr lang="en-US" dirty="0"/>
              <a:t>S</a:t>
            </a:r>
            <a:r>
              <a:rPr lang="en-US" dirty="0" smtClean="0"/>
              <a:t>tealing for parts</a:t>
            </a:r>
            <a:endParaRPr lang="nl-NL"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264" y="5944"/>
            <a:ext cx="2190510" cy="219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474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endParaRPr lang="en-GB"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KOOIJMJ\Pictures\IMG_67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874" y="3302987"/>
            <a:ext cx="3600398" cy="2592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OOIJMJ\Pictures\IMG_67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949" y="2904879"/>
            <a:ext cx="3303019" cy="24772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OOIJMJ\Pictures\IMG_6758.jpg"/>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rcRect/>
          <a:stretch>
            <a:fillRect/>
          </a:stretch>
        </p:blipFill>
        <p:spPr bwMode="auto">
          <a:xfrm>
            <a:off x="5879977" y="1155046"/>
            <a:ext cx="3397717" cy="2548287"/>
          </a:xfrm>
          <a:prstGeom prst="rect">
            <a:avLst/>
          </a:prstGeom>
          <a:noFill/>
          <a:extLst>
            <a:ext uri="{909E8E84-426E-40DD-AFC4-6F175D3DCCD1}">
              <a14:hiddenFill xmlns:a14="http://schemas.microsoft.com/office/drawing/2010/main">
                <a:solidFill>
                  <a:srgbClr val="FFFFFF"/>
                </a:solidFill>
              </a14:hiddenFill>
            </a:ext>
          </a:extLst>
        </p:spPr>
      </p:pic>
      <p:pic>
        <p:nvPicPr>
          <p:cNvPr id="11" name="Tijdelijke aanduiding voor inhoud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1625" y="890718"/>
            <a:ext cx="3168351" cy="2376263"/>
          </a:xfrm>
          <a:prstGeom prst="rect">
            <a:avLst/>
          </a:prstGeom>
        </p:spPr>
      </p:pic>
    </p:spTree>
    <p:extLst>
      <p:ext uri="{BB962C8B-B14F-4D97-AF65-F5344CB8AC3E}">
        <p14:creationId xmlns:p14="http://schemas.microsoft.com/office/powerpoint/2010/main" val="1541946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descr="C:\Users\KOOIJMJ\AppData\Local\Microsoft\Windows\Temporary Internet Files\Content.Word\file.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984" y="980730"/>
            <a:ext cx="3744416" cy="2160239"/>
          </a:xfrm>
          <a:prstGeom prst="rect">
            <a:avLst/>
          </a:prstGeom>
          <a:noFill/>
          <a:ln>
            <a:noFill/>
          </a:ln>
        </p:spPr>
      </p:pic>
      <p:pic>
        <p:nvPicPr>
          <p:cNvPr id="5" name="Afbeelding 4" descr="C:\Users\KOOIJMJ\AppData\Local\Microsoft\Windows\Temporary Internet Files\Content.Word\file-2.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3507" y="3284984"/>
            <a:ext cx="3516589" cy="2426742"/>
          </a:xfrm>
          <a:prstGeom prst="rect">
            <a:avLst/>
          </a:prstGeom>
          <a:noFill/>
          <a:ln>
            <a:noFill/>
          </a:ln>
        </p:spPr>
      </p:pic>
      <p:pic>
        <p:nvPicPr>
          <p:cNvPr id="6" name="Afbeelding 5" descr="C:\Users\KOOIJMJ\AppData\Local\Microsoft\Windows\Temporary Internet Files\Content.Word\file-1.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1585" y="980729"/>
            <a:ext cx="4032448" cy="2664295"/>
          </a:xfrm>
          <a:prstGeom prst="rect">
            <a:avLst/>
          </a:prstGeom>
          <a:noFill/>
          <a:ln>
            <a:noFill/>
          </a:ln>
        </p:spPr>
      </p:pic>
      <p:pic>
        <p:nvPicPr>
          <p:cNvPr id="7" name="Afbeelding 6" descr="C:\Users\KOOIJMJ\AppData\Local\Microsoft\Windows\Temporary Internet Files\Content.Word\file-4.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8088" y="3140969"/>
            <a:ext cx="2389605" cy="2437507"/>
          </a:xfrm>
          <a:prstGeom prst="rect">
            <a:avLst/>
          </a:prstGeom>
          <a:noFill/>
          <a:ln>
            <a:noFill/>
          </a:ln>
        </p:spPr>
      </p:pic>
    </p:spTree>
    <p:extLst>
      <p:ext uri="{BB962C8B-B14F-4D97-AF65-F5344CB8AC3E}">
        <p14:creationId xmlns:p14="http://schemas.microsoft.com/office/powerpoint/2010/main" val="1773144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KOOIJMJ\AppData\Local\Microsoft\Windows\Temporary Internet Files\Content.Outlook\E15QO058\IMG-20170201-WA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820" y="2852937"/>
            <a:ext cx="2676874" cy="2627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OOIJMJ\AppData\Local\Microsoft\Windows\Temporary Internet Files\Content.Outlook\E15QO058\IMG-20170201-WA0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1082" y="3248268"/>
            <a:ext cx="3340168" cy="27730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OOIJMJ\AppData\Local\Microsoft\Windows\Temporary Internet Files\Content.Outlook\E15QO058\IMG-20170201-WA0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4250" y="356660"/>
            <a:ext cx="2931790" cy="270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538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OOIJMJ\Pictures\IMG_7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4290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KOOIJMJ\Pictures\IMG_70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85876"/>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KOOIJMJ\Pictures\IMG_70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285876"/>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OOIJMJ\Pictures\IMG_70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2" y="3429001"/>
            <a:ext cx="2857499" cy="214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1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smtClean="0"/>
              <a:t> Formed in 1952 in the USA.</a:t>
            </a:r>
          </a:p>
          <a:p>
            <a:r>
              <a:rPr lang="en-GB" dirty="0" smtClean="0"/>
              <a:t>.In </a:t>
            </a:r>
            <a:r>
              <a:rPr lang="en-GB" dirty="0"/>
              <a:t>order to improve communication and coordination among the growing </a:t>
            </a:r>
            <a:r>
              <a:rPr lang="en-GB" dirty="0" smtClean="0"/>
              <a:t>    family </a:t>
            </a:r>
            <a:r>
              <a:rPr lang="en-GB" dirty="0"/>
              <a:t>of professional auto theft </a:t>
            </a:r>
            <a:r>
              <a:rPr lang="en-GB" dirty="0" smtClean="0"/>
              <a:t>investigators.</a:t>
            </a:r>
          </a:p>
          <a:p>
            <a:r>
              <a:rPr lang="en-GB" dirty="0" smtClean="0"/>
              <a:t>.It </a:t>
            </a:r>
            <a:r>
              <a:rPr lang="en-GB" dirty="0"/>
              <a:t>has grown to </a:t>
            </a:r>
            <a:r>
              <a:rPr lang="en-GB" dirty="0" smtClean="0"/>
              <a:t>almost 4.000 members </a:t>
            </a:r>
            <a:r>
              <a:rPr lang="en-GB" dirty="0"/>
              <a:t>representing </a:t>
            </a:r>
            <a:r>
              <a:rPr lang="en-GB" dirty="0" smtClean="0"/>
              <a:t>wold wide.</a:t>
            </a:r>
          </a:p>
          <a:p>
            <a:r>
              <a:rPr lang="en-GB" dirty="0" smtClean="0"/>
              <a:t>.Includes </a:t>
            </a:r>
            <a:r>
              <a:rPr lang="en-GB" dirty="0"/>
              <a:t>representatives of law enforcement agencies, as well as many others with a legitimate interest in auto theft investigation, prevention and education. </a:t>
            </a:r>
            <a:endParaRPr lang="en-GB" dirty="0" smtClean="0"/>
          </a:p>
          <a:p>
            <a:r>
              <a:rPr lang="en-GB" dirty="0" smtClean="0"/>
              <a:t>We </a:t>
            </a:r>
            <a:r>
              <a:rPr lang="en-GB" dirty="0"/>
              <a:t>recognize that, just as law enforcement agencies cannot successfully function independent of one another, auto theft investigation requires the active participation of the private </a:t>
            </a:r>
            <a:r>
              <a:rPr lang="en-GB" dirty="0" smtClean="0"/>
              <a:t>sector.</a:t>
            </a:r>
          </a:p>
          <a:p>
            <a:r>
              <a:rPr lang="en-GB" dirty="0" smtClean="0"/>
              <a:t>.This includes the Insurance </a:t>
            </a:r>
            <a:r>
              <a:rPr lang="en-GB" dirty="0"/>
              <a:t>industry, </a:t>
            </a:r>
            <a:r>
              <a:rPr lang="en-GB" dirty="0" smtClean="0"/>
              <a:t>vehicle manufacturers</a:t>
            </a:r>
            <a:r>
              <a:rPr lang="en-GB" dirty="0"/>
              <a:t>, car rental companies and, of course, the National Insurance Crime Bureau and its sister agencies in Canada and Europe</a:t>
            </a:r>
            <a:r>
              <a:rPr lang="en-GB" dirty="0" smtClean="0"/>
              <a:t>.</a:t>
            </a:r>
          </a:p>
          <a:p>
            <a:r>
              <a:rPr lang="en-GB" dirty="0" smtClean="0"/>
              <a:t>6 Chapters in USA /Canada and Branches in , Australia New Zealand Asia (Australasian) , South Africa, Latin America,  United Kingdom and Europe.</a:t>
            </a:r>
            <a:endParaRPr lang="en-GB" dirty="0"/>
          </a:p>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u="sng" dirty="0" smtClean="0"/>
              <a:t>Brief  History</a:t>
            </a:r>
            <a:endParaRPr lang="en-GB" u="sng"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6792" y="5945"/>
            <a:ext cx="1291208" cy="129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681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noAutofit/>
          </a:bodyPr>
          <a:lstStyle/>
          <a:p>
            <a:r>
              <a:rPr lang="en-US" sz="2400" i="0" dirty="0"/>
              <a:t>Audi</a:t>
            </a:r>
          </a:p>
          <a:p>
            <a:r>
              <a:rPr lang="en-US" sz="2400" i="0" dirty="0"/>
              <a:t>Volkswagen</a:t>
            </a:r>
          </a:p>
          <a:p>
            <a:r>
              <a:rPr lang="en-US" sz="2400" i="0" dirty="0"/>
              <a:t>BMW</a:t>
            </a:r>
          </a:p>
          <a:p>
            <a:r>
              <a:rPr lang="en-US" sz="2400" i="0" dirty="0"/>
              <a:t>Mercedes</a:t>
            </a:r>
            <a:endParaRPr lang="nl-NL" sz="2400" i="0" dirty="0"/>
          </a:p>
        </p:txBody>
      </p:sp>
      <p:sp>
        <p:nvSpPr>
          <p:cNvPr id="2" name="Titel 1"/>
          <p:cNvSpPr>
            <a:spLocks noGrp="1"/>
          </p:cNvSpPr>
          <p:nvPr>
            <p:ph type="title"/>
          </p:nvPr>
        </p:nvSpPr>
        <p:spPr/>
        <p:txBody>
          <a:bodyPr/>
          <a:lstStyle/>
          <a:p>
            <a:r>
              <a:rPr lang="en-US" dirty="0" smtClean="0"/>
              <a:t>Favorite Brands</a:t>
            </a:r>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871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Autofit/>
          </a:bodyPr>
          <a:lstStyle/>
          <a:p>
            <a:r>
              <a:rPr lang="en-US" sz="3200" i="0" dirty="0"/>
              <a:t>All over the world ! But don’t think too far. You can find them around the corner, on EBAY, Facebook, and so on</a:t>
            </a:r>
            <a:endParaRPr lang="nl-NL" sz="3200" i="0" dirty="0"/>
          </a:p>
        </p:txBody>
      </p:sp>
      <p:sp>
        <p:nvSpPr>
          <p:cNvPr id="3" name="Titel 2"/>
          <p:cNvSpPr>
            <a:spLocks noGrp="1"/>
          </p:cNvSpPr>
          <p:nvPr>
            <p:ph type="title"/>
          </p:nvPr>
        </p:nvSpPr>
        <p:spPr/>
        <p:txBody>
          <a:bodyPr/>
          <a:lstStyle/>
          <a:p>
            <a:r>
              <a:rPr lang="en-US" dirty="0" smtClean="0"/>
              <a:t>Where do this parts go to ?</a:t>
            </a:r>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574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876426" y="2852936"/>
            <a:ext cx="4572000" cy="2328664"/>
          </a:xfrm>
        </p:spPr>
        <p:txBody>
          <a:bodyPr>
            <a:noAutofit/>
          </a:bodyPr>
          <a:lstStyle/>
          <a:p>
            <a:r>
              <a:rPr lang="en-US" sz="3200" i="0" dirty="0"/>
              <a:t>Only if we can identify those parts. </a:t>
            </a:r>
          </a:p>
          <a:p>
            <a:r>
              <a:rPr lang="en-US" sz="3200" i="0" dirty="0"/>
              <a:t>Microdots or Chips</a:t>
            </a:r>
          </a:p>
          <a:p>
            <a:r>
              <a:rPr lang="en-US" sz="3200" i="0" dirty="0"/>
              <a:t>Cooperation from the car manufacturers</a:t>
            </a:r>
          </a:p>
          <a:p>
            <a:r>
              <a:rPr lang="en-US" sz="3200" i="0" dirty="0"/>
              <a:t>Legislation </a:t>
            </a:r>
            <a:endParaRPr lang="nl-NL" sz="3200" i="0" dirty="0"/>
          </a:p>
        </p:txBody>
      </p:sp>
      <p:sp>
        <p:nvSpPr>
          <p:cNvPr id="3" name="Titel 2"/>
          <p:cNvSpPr>
            <a:spLocks noGrp="1"/>
          </p:cNvSpPr>
          <p:nvPr>
            <p:ph type="title"/>
          </p:nvPr>
        </p:nvSpPr>
        <p:spPr/>
        <p:txBody>
          <a:bodyPr/>
          <a:lstStyle/>
          <a:p>
            <a:r>
              <a:rPr lang="en-US" dirty="0" smtClean="0"/>
              <a:t>Can we stop this ?</a:t>
            </a:r>
            <a:br>
              <a:rPr lang="en-US" dirty="0" smtClean="0"/>
            </a:br>
            <a:endParaRPr lang="nl-NL"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937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76426" y="228600"/>
            <a:ext cx="7680960" cy="2696344"/>
          </a:xfrm>
        </p:spPr>
        <p:txBody>
          <a:bodyPr/>
          <a:lstStyle/>
          <a:p>
            <a:r>
              <a:rPr lang="en-US" dirty="0" smtClean="0"/>
              <a:t>Thank you for your attention</a:t>
            </a:r>
            <a:endParaRPr lang="nl-NL"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413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b="1" dirty="0"/>
          </a:p>
          <a:p>
            <a:endParaRPr lang="en-GB" dirty="0"/>
          </a:p>
        </p:txBody>
      </p:sp>
      <p:sp>
        <p:nvSpPr>
          <p:cNvPr id="3" name="Title 2"/>
          <p:cNvSpPr>
            <a:spLocks noGrp="1"/>
          </p:cNvSpPr>
          <p:nvPr>
            <p:ph type="title"/>
          </p:nvPr>
        </p:nvSpPr>
        <p:spPr>
          <a:xfrm>
            <a:off x="1847528" y="260648"/>
            <a:ext cx="8820472" cy="1066800"/>
          </a:xfrm>
        </p:spPr>
        <p:txBody>
          <a:bodyPr>
            <a:normAutofit/>
          </a:bodyPr>
          <a:lstStyle/>
          <a:p>
            <a:r>
              <a:rPr lang="en-GB" b="1" u="sng" dirty="0" smtClean="0"/>
              <a:t>Personal Introduction</a:t>
            </a:r>
            <a:r>
              <a:rPr lang="en-GB" b="1" dirty="0" smtClean="0"/>
              <a:t>-  </a:t>
            </a:r>
            <a:r>
              <a:rPr lang="en-GB" dirty="0" smtClean="0"/>
              <a:t>Hans </a:t>
            </a:r>
            <a:r>
              <a:rPr lang="en-GB" dirty="0" err="1" smtClean="0"/>
              <a:t>Kooijman</a:t>
            </a:r>
            <a:r>
              <a:rPr lang="en-GB" dirty="0" smtClean="0"/>
              <a:t>                               </a:t>
            </a:r>
            <a:endParaRPr lang="en-GB" dirty="0"/>
          </a:p>
        </p:txBody>
      </p:sp>
      <p:sp>
        <p:nvSpPr>
          <p:cNvPr id="6" name="Rectangle 5"/>
          <p:cNvSpPr/>
          <p:nvPr/>
        </p:nvSpPr>
        <p:spPr>
          <a:xfrm>
            <a:off x="4295800" y="1300425"/>
            <a:ext cx="5112568" cy="5909310"/>
          </a:xfrm>
          <a:prstGeom prst="rect">
            <a:avLst/>
          </a:prstGeom>
        </p:spPr>
        <p:txBody>
          <a:bodyPr wrap="square">
            <a:spAutoFit/>
          </a:bodyPr>
          <a:lstStyle/>
          <a:p>
            <a:r>
              <a:rPr lang="en-GB" dirty="0">
                <a:solidFill>
                  <a:srgbClr val="FFFFFF"/>
                </a:solidFill>
              </a:rPr>
              <a:t>:President IAATI 2016-2017</a:t>
            </a:r>
          </a:p>
          <a:p>
            <a:endParaRPr lang="en-GB" dirty="0">
              <a:solidFill>
                <a:srgbClr val="FFFFFF"/>
              </a:solidFill>
            </a:endParaRPr>
          </a:p>
          <a:p>
            <a:r>
              <a:rPr lang="en-GB" dirty="0">
                <a:solidFill>
                  <a:srgbClr val="FFFFFF"/>
                </a:solidFill>
              </a:rPr>
              <a:t>.1970 until 1980 Rotterdam Police Officer( Both uniform and as a detective)</a:t>
            </a:r>
          </a:p>
          <a:p>
            <a:r>
              <a:rPr lang="en-GB" dirty="0">
                <a:solidFill>
                  <a:srgbClr val="FFFFFF"/>
                </a:solidFill>
              </a:rPr>
              <a:t/>
            </a:r>
            <a:br>
              <a:rPr lang="en-GB" dirty="0">
                <a:solidFill>
                  <a:srgbClr val="FFFFFF"/>
                </a:solidFill>
              </a:rPr>
            </a:br>
            <a:r>
              <a:rPr lang="en-GB" dirty="0">
                <a:solidFill>
                  <a:srgbClr val="FFFFFF"/>
                </a:solidFill>
              </a:rPr>
              <a:t>.1981 until 1985  Customs &amp; Excise and NCB      </a:t>
            </a:r>
          </a:p>
          <a:p>
            <a:r>
              <a:rPr lang="en-GB" dirty="0">
                <a:solidFill>
                  <a:srgbClr val="FFFFFF"/>
                </a:solidFill>
              </a:rPr>
              <a:t> ( Interpol) in the Hague.</a:t>
            </a:r>
          </a:p>
          <a:p>
            <a:r>
              <a:rPr lang="en-GB" dirty="0">
                <a:solidFill>
                  <a:srgbClr val="FFFFFF"/>
                </a:solidFill>
              </a:rPr>
              <a:t/>
            </a:r>
            <a:br>
              <a:rPr lang="en-GB" dirty="0">
                <a:solidFill>
                  <a:srgbClr val="FFFFFF"/>
                </a:solidFill>
              </a:rPr>
            </a:br>
            <a:r>
              <a:rPr lang="en-GB" dirty="0">
                <a:solidFill>
                  <a:srgbClr val="FFFFFF"/>
                </a:solidFill>
              </a:rPr>
              <a:t>.1985 Insurance claims investigator.</a:t>
            </a:r>
          </a:p>
          <a:p>
            <a:r>
              <a:rPr lang="en-GB" dirty="0">
                <a:solidFill>
                  <a:srgbClr val="FFFFFF"/>
                </a:solidFill>
              </a:rPr>
              <a:t/>
            </a:r>
            <a:br>
              <a:rPr lang="en-GB" dirty="0">
                <a:solidFill>
                  <a:srgbClr val="FFFFFF"/>
                </a:solidFill>
              </a:rPr>
            </a:br>
            <a:r>
              <a:rPr lang="en-GB" dirty="0">
                <a:solidFill>
                  <a:srgbClr val="FFFFFF"/>
                </a:solidFill>
              </a:rPr>
              <a:t>. Presently  I am manager of the Insurance Claims Investigations team of Allianz Nederland Groep</a:t>
            </a:r>
          </a:p>
          <a:p>
            <a:r>
              <a:rPr lang="en-GB" dirty="0">
                <a:solidFill>
                  <a:srgbClr val="FFFFFF"/>
                </a:solidFill>
              </a:rPr>
              <a:t/>
            </a:r>
            <a:br>
              <a:rPr lang="en-GB" dirty="0">
                <a:solidFill>
                  <a:srgbClr val="FFFFFF"/>
                </a:solidFill>
              </a:rPr>
            </a:br>
            <a:r>
              <a:rPr lang="en-GB" dirty="0">
                <a:solidFill>
                  <a:srgbClr val="FFFFFF"/>
                </a:solidFill>
              </a:rPr>
              <a:t>.Like many IAATI members I am still  active on investigations in the field on a daily basis.</a:t>
            </a:r>
          </a:p>
          <a:p>
            <a:r>
              <a:rPr lang="en-GB" dirty="0">
                <a:solidFill>
                  <a:srgbClr val="FFFFFF"/>
                </a:solidFill>
              </a:rPr>
              <a:t/>
            </a:r>
            <a:br>
              <a:rPr lang="en-GB" dirty="0">
                <a:solidFill>
                  <a:srgbClr val="FFFFFF"/>
                </a:solidFill>
              </a:rPr>
            </a:br>
            <a:r>
              <a:rPr lang="en-GB" dirty="0">
                <a:solidFill>
                  <a:srgbClr val="FFFFFF"/>
                </a:solidFill>
              </a:rPr>
              <a:t>.I am past president of IAATI European Branch. (2009/2011) and still EB- board member</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t>
            </a:r>
            <a:br>
              <a:rPr lang="en-GB" dirty="0">
                <a:solidFill>
                  <a:srgbClr val="FFFFFF"/>
                </a:solidFill>
              </a:rPr>
            </a:br>
            <a:endParaRPr lang="en-GB" dirty="0">
              <a:solidFill>
                <a:srgbClr val="FFFFFF"/>
              </a:solidFill>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8368" y="5571994"/>
            <a:ext cx="1286774" cy="128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794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47528" y="3140968"/>
            <a:ext cx="7680960" cy="4724400"/>
          </a:xfrm>
        </p:spPr>
        <p:txBody>
          <a:bodyPr>
            <a:normAutofit/>
          </a:bodyPr>
          <a:lstStyle/>
          <a:p>
            <a:r>
              <a:rPr lang="en-GB" sz="3200" dirty="0"/>
              <a:t>On the 22</a:t>
            </a:r>
            <a:r>
              <a:rPr lang="en-GB" sz="3200" baseline="30000" dirty="0"/>
              <a:t>nd</a:t>
            </a:r>
            <a:r>
              <a:rPr lang="en-GB" sz="3200" dirty="0"/>
              <a:t> July 2013  at 09.17hrs  an Italian GPS tracking company was seeking assistance with the recent theft of 9 items of construction equipment from North Italy……. </a:t>
            </a:r>
          </a:p>
        </p:txBody>
      </p:sp>
      <p:sp>
        <p:nvSpPr>
          <p:cNvPr id="3" name="Title 2"/>
          <p:cNvSpPr>
            <a:spLocks noGrp="1"/>
          </p:cNvSpPr>
          <p:nvPr>
            <p:ph type="title"/>
          </p:nvPr>
        </p:nvSpPr>
        <p:spPr>
          <a:xfrm>
            <a:off x="1703512" y="1105403"/>
            <a:ext cx="7680960" cy="1066800"/>
          </a:xfrm>
        </p:spPr>
        <p:txBody>
          <a:bodyPr/>
          <a:lstStyle/>
          <a:p>
            <a:r>
              <a:rPr lang="en-GB" u="sng" dirty="0" smtClean="0"/>
              <a:t>Case Study- 1 </a:t>
            </a:r>
            <a:endParaRPr lang="en-GB" u="sng"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4275" y="5947"/>
            <a:ext cx="2126083" cy="212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908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a:t>GPS tracking indicated that the machines were already in Hungary in a services area</a:t>
            </a:r>
          </a:p>
        </p:txBody>
      </p:sp>
      <p:sp>
        <p:nvSpPr>
          <p:cNvPr id="2" name="Content Placeholder 1"/>
          <p:cNvSpPr>
            <a:spLocks noGrp="1"/>
          </p:cNvSpPr>
          <p:nvPr>
            <p:ph sz="quarter" idx="13"/>
          </p:nvPr>
        </p:nvSpPr>
        <p:spPr/>
        <p:txBody>
          <a:bodyPr/>
          <a:lstStyle/>
          <a:p>
            <a:endParaRPr lang="en-GB" dirty="0"/>
          </a:p>
        </p:txBody>
      </p:sp>
      <p:graphicFrame>
        <p:nvGraphicFramePr>
          <p:cNvPr id="4" name="Object 3"/>
          <p:cNvGraphicFramePr>
            <a:graphicFrameLocks noChangeAspect="1"/>
          </p:cNvGraphicFramePr>
          <p:nvPr>
            <p:extLst/>
          </p:nvPr>
        </p:nvGraphicFramePr>
        <p:xfrm>
          <a:off x="1919536" y="1412776"/>
          <a:ext cx="7488832" cy="5288136"/>
        </p:xfrm>
        <a:graphic>
          <a:graphicData uri="http://schemas.openxmlformats.org/presentationml/2006/ole">
            <mc:AlternateContent xmlns:mc="http://schemas.openxmlformats.org/markup-compatibility/2006">
              <mc:Choice xmlns:v="urn:schemas-microsoft-com:vml" Requires="v">
                <p:oleObj spid="_x0000_s1038" name="Document" r:id="rId3" imgW="6145128" imgH="8926095" progId="Word.Document.12">
                  <p:embed/>
                </p:oleObj>
              </mc:Choice>
              <mc:Fallback>
                <p:oleObj name="Document" r:id="rId3" imgW="6145128" imgH="892609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36" y="1412776"/>
                        <a:ext cx="7488832" cy="5288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0328" y="5945"/>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66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20" y="2780928"/>
            <a:ext cx="7680960" cy="3983018"/>
          </a:xfrm>
        </p:spPr>
        <p:txBody>
          <a:bodyPr>
            <a:normAutofit fontScale="90000"/>
          </a:bodyPr>
          <a:lstStyle/>
          <a:p>
            <a:r>
              <a:rPr lang="en-GB" sz="2000" dirty="0"/>
              <a:t>The request for help was picked up by the Police  Liaison Officer for </a:t>
            </a:r>
            <a:r>
              <a:rPr lang="en-GB" sz="2000" dirty="0" err="1"/>
              <a:t>Datatag</a:t>
            </a:r>
            <a:r>
              <a:rPr lang="en-GB" sz="2000" dirty="0"/>
              <a:t> in the UK. He contacted another IAATI member, who was  a German national but based in Budapest.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That member was able to use his local contacts within Hungarian law enforcement to deploy units and pin point the machines concealed within </a:t>
            </a:r>
            <a:br>
              <a:rPr lang="en-GB" sz="2000" dirty="0"/>
            </a:br>
            <a:r>
              <a:rPr lang="en-GB" sz="2000" dirty="0"/>
              <a:t>a 40 ft lorry trailer, still at the service area.</a:t>
            </a:r>
            <a:br>
              <a:rPr lang="en-GB" sz="2000" dirty="0"/>
            </a:br>
            <a:r>
              <a:rPr lang="en-GB" sz="2000" dirty="0"/>
              <a:t/>
            </a:r>
            <a:br>
              <a:rPr lang="en-GB" sz="2000" dirty="0"/>
            </a:br>
            <a:endParaRPr lang="en-GB" sz="2000" dirty="0"/>
          </a:p>
        </p:txBody>
      </p:sp>
      <p:pic>
        <p:nvPicPr>
          <p:cNvPr id="3074" name="Picture 2" descr="C:\Users\vince\Desktop\New folder\P722879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539717" y="1484785"/>
            <a:ext cx="4734884" cy="3551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352"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69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a:t>Examination of the lorry revealed </a:t>
            </a:r>
            <a:br>
              <a:rPr lang="en-GB" sz="2800" dirty="0"/>
            </a:br>
            <a:r>
              <a:rPr lang="en-GB" sz="2800" dirty="0"/>
              <a:t> 7  of the 9 Items of the stolen equipment</a:t>
            </a:r>
          </a:p>
        </p:txBody>
      </p:sp>
      <p:pic>
        <p:nvPicPr>
          <p:cNvPr id="4098" name="Picture 2" descr="C:\Users\vince\Desktop\New folder\P7228785.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1656373"/>
            <a:ext cx="35433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ince\Desktop\New folder\P72287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3036" y="1700808"/>
            <a:ext cx="5204876" cy="4622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4352" y="-16737"/>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3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7568" y="-531440"/>
            <a:ext cx="7680960" cy="2025374"/>
          </a:xfrm>
        </p:spPr>
        <p:txBody>
          <a:bodyPr>
            <a:noAutofit/>
          </a:bodyPr>
          <a:lstStyle/>
          <a:p>
            <a:r>
              <a:rPr lang="en-GB" sz="2000" dirty="0"/>
              <a:t>With support from the IAATI members  the </a:t>
            </a:r>
            <a:r>
              <a:rPr lang="en-GB" sz="2000" dirty="0" err="1"/>
              <a:t>Tachographs</a:t>
            </a:r>
            <a:r>
              <a:rPr lang="en-GB" sz="2000" dirty="0"/>
              <a:t>  of the lorry  were overlaid with the GPS tracking information. With the timings and distances it was possible to show the lorry had been at the scene of the theft when it was taking place.</a:t>
            </a:r>
          </a:p>
        </p:txBody>
      </p:sp>
      <p:sp>
        <p:nvSpPr>
          <p:cNvPr id="2" name="Content Placeholder 1"/>
          <p:cNvSpPr>
            <a:spLocks noGrp="1"/>
          </p:cNvSpPr>
          <p:nvPr>
            <p:ph sz="quarter" idx="13"/>
          </p:nvPr>
        </p:nvSpPr>
        <p:spPr>
          <a:xfrm>
            <a:off x="1991544" y="4869160"/>
            <a:ext cx="7680960" cy="4724400"/>
          </a:xfrm>
        </p:spPr>
        <p:txBody>
          <a:bodyPr/>
          <a:lstStyle/>
          <a:p>
            <a:r>
              <a:rPr lang="en-GB" dirty="0"/>
              <a:t>A further urgent call from the Italian tracking company  in the early afternoon, stating the machines were moving again, and asking for assistance to stop them, was met by the response that </a:t>
            </a:r>
            <a:endParaRPr lang="en-GB" dirty="0" smtClean="0"/>
          </a:p>
          <a:p>
            <a:r>
              <a:rPr lang="en-GB" dirty="0" smtClean="0"/>
              <a:t>‘</a:t>
            </a:r>
            <a:r>
              <a:rPr lang="en-GB" dirty="0"/>
              <a:t>we know as they are on way to the Police compound !’</a:t>
            </a:r>
          </a:p>
          <a:p>
            <a:endParaRPr lang="en-GB" dirty="0"/>
          </a:p>
          <a:p>
            <a:endParaRPr lang="en-GB" dirty="0"/>
          </a:p>
        </p:txBody>
      </p:sp>
      <p:graphicFrame>
        <p:nvGraphicFramePr>
          <p:cNvPr id="4" name="Object 3"/>
          <p:cNvGraphicFramePr>
            <a:graphicFrameLocks noChangeAspect="1"/>
          </p:cNvGraphicFramePr>
          <p:nvPr>
            <p:extLst/>
          </p:nvPr>
        </p:nvGraphicFramePr>
        <p:xfrm>
          <a:off x="3503712" y="1556792"/>
          <a:ext cx="4536504" cy="3205724"/>
        </p:xfrm>
        <a:graphic>
          <a:graphicData uri="http://schemas.openxmlformats.org/presentationml/2006/ole">
            <mc:AlternateContent xmlns:mc="http://schemas.openxmlformats.org/markup-compatibility/2006">
              <mc:Choice xmlns:v="urn:schemas-microsoft-com:vml" Requires="v">
                <p:oleObj spid="_x0000_s2062" name="Acrobat Document" r:id="rId3" imgW="8019943" imgH="5667255" progId="AcroExch.Document.11">
                  <p:embed/>
                </p:oleObj>
              </mc:Choice>
              <mc:Fallback>
                <p:oleObj name="Acrobat Document" r:id="rId3" imgW="8019943" imgH="5667255"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712" y="1556792"/>
                        <a:ext cx="4536504" cy="32057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7693" y="5467802"/>
            <a:ext cx="1407672" cy="140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7371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707a5c0d-571a-45f8-9c19-dc8b3b825ef4"/>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WR PowerPoint Template">
  <a:themeElements>
    <a:clrScheme name="Custom 1">
      <a:dk1>
        <a:sysClr val="windowText" lastClr="000000"/>
      </a:dk1>
      <a:lt1>
        <a:sysClr val="window" lastClr="FFFFFF"/>
      </a:lt1>
      <a:dk2>
        <a:srgbClr val="3F3F42"/>
      </a:dk2>
      <a:lt2>
        <a:srgbClr val="DEDDDC"/>
      </a:lt2>
      <a:accent1>
        <a:srgbClr val="E82683"/>
      </a:accent1>
      <a:accent2>
        <a:srgbClr val="EB632D"/>
      </a:accent2>
      <a:accent3>
        <a:srgbClr val="E5322C"/>
      </a:accent3>
      <a:accent4>
        <a:srgbClr val="009ED6"/>
      </a:accent4>
      <a:accent5>
        <a:srgbClr val="374B8C"/>
      </a:accent5>
      <a:accent6>
        <a:srgbClr val="6D2D7A"/>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nchor="b" anchorCtr="0">
        <a:normAutofit fontScale="70000" lnSpcReduction="20000"/>
      </a:bodyPr>
      <a:lstStyle>
        <a:defPPr marL="0" marR="0" indent="0" algn="l" defTabSz="914400" rtl="0" eaLnBrk="1" fontAlgn="auto" latinLnBrk="0" hangingPunct="1">
          <a:lnSpc>
            <a:spcPct val="90000"/>
          </a:lnSpc>
          <a:spcBef>
            <a:spcPct val="0"/>
          </a:spcBef>
          <a:spcAft>
            <a:spcPts val="0"/>
          </a:spcAft>
          <a:buClrTx/>
          <a:buSzTx/>
          <a:buFontTx/>
          <a:buNone/>
          <a:tabLst/>
          <a:defRPr kumimoji="0" sz="3600" b="0" i="0" u="none" strike="noStrike" kern="1200" cap="none" spc="0" normalizeH="0" baseline="0" noProof="0" dirty="0" smtClean="0">
            <a:ln>
              <a:noFill/>
            </a:ln>
            <a:solidFill>
              <a:srgbClr val="00529B"/>
            </a:solidFill>
            <a:effectLst/>
            <a:uLnTx/>
            <a:uFillTx/>
            <a:latin typeface="+mj-lt"/>
            <a:ea typeface="+mj-ea"/>
            <a:cs typeface="+mj-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2320</TotalTime>
  <Words>1218</Words>
  <Application>Microsoft Office PowerPoint</Application>
  <PresentationFormat>Custom</PresentationFormat>
  <Paragraphs>131</Paragraphs>
  <Slides>33</Slides>
  <Notes>0</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33</vt:i4>
      </vt:variant>
    </vt:vector>
  </HeadingPairs>
  <TitlesOfParts>
    <vt:vector size="38" baseType="lpstr">
      <vt:lpstr>Office Theme</vt:lpstr>
      <vt:lpstr>Mylar</vt:lpstr>
      <vt:lpstr>WR PowerPoint Template</vt:lpstr>
      <vt:lpstr>Document</vt:lpstr>
      <vt:lpstr>Acrobat Document</vt:lpstr>
      <vt:lpstr>PowerPoint Presentation</vt:lpstr>
      <vt:lpstr>IAATI </vt:lpstr>
      <vt:lpstr>Brief  History</vt:lpstr>
      <vt:lpstr>Personal Introduction-  Hans Kooijman                               </vt:lpstr>
      <vt:lpstr>Case Study- 1 </vt:lpstr>
      <vt:lpstr>GPS tracking indicated that the machines were already in Hungary in a services area</vt:lpstr>
      <vt:lpstr>The request for help was picked up by the Police  Liaison Officer for Datatag in the UK. He contacted another IAATI member, who was  a German national but based in Budapest.                 That member was able to use his local contacts within Hungarian law enforcement to deploy units and pin point the machines concealed within  a 40 ft lorry trailer, still at the service area.  </vt:lpstr>
      <vt:lpstr>Examination of the lorry revealed   7  of the 9 Items of the stolen equipment</vt:lpstr>
      <vt:lpstr>With support from the IAATI members  the Tachographs  of the lorry  were overlaid with the GPS tracking information. With the timings and distances it was possible to show the lorry had been at the scene of the theft when it was taking place.</vt:lpstr>
      <vt:lpstr>Case Study- 2 </vt:lpstr>
      <vt:lpstr>              </vt:lpstr>
      <vt:lpstr>              </vt:lpstr>
      <vt:lpstr>Year of production 2009  Delivery date (confirmed by BMW)  May 2009  made for and despatched  to Australia</vt:lpstr>
      <vt:lpstr>              </vt:lpstr>
      <vt:lpstr>              </vt:lpstr>
      <vt:lpstr>              </vt:lpstr>
      <vt:lpstr>              </vt:lpstr>
      <vt:lpstr>              </vt:lpstr>
      <vt:lpstr>Case Study- 3 </vt:lpstr>
      <vt:lpstr>              </vt:lpstr>
      <vt:lpstr>              </vt:lpstr>
      <vt:lpstr>              </vt:lpstr>
      <vt:lpstr>The IAATI network is very important ! </vt:lpstr>
      <vt:lpstr>              </vt:lpstr>
      <vt:lpstr>A new problem Stealing for parts</vt:lpstr>
      <vt:lpstr>              </vt:lpstr>
      <vt:lpstr>PowerPoint Presentation</vt:lpstr>
      <vt:lpstr>PowerPoint Presentation</vt:lpstr>
      <vt:lpstr>PowerPoint Presentation</vt:lpstr>
      <vt:lpstr>Favorite Brands</vt:lpstr>
      <vt:lpstr>Where do this parts go to ?</vt:lpstr>
      <vt:lpstr>Can we stop this ? </vt:lpstr>
      <vt:lpstr>Thank you for your attention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Mr Paul Thomas</cp:lastModifiedBy>
  <cp:revision>191</cp:revision>
  <dcterms:created xsi:type="dcterms:W3CDTF">2013-03-25T10:00:06Z</dcterms:created>
  <dcterms:modified xsi:type="dcterms:W3CDTF">2017-04-13T02:16:58Z</dcterms:modified>
</cp:coreProperties>
</file>